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287" r:id="rId2"/>
    <p:sldId id="384" r:id="rId3"/>
    <p:sldId id="3039" r:id="rId4"/>
    <p:sldId id="3041" r:id="rId5"/>
    <p:sldId id="3042" r:id="rId6"/>
    <p:sldId id="3040" r:id="rId7"/>
    <p:sldId id="3017" r:id="rId8"/>
    <p:sldId id="3043" r:id="rId9"/>
    <p:sldId id="3029" r:id="rId10"/>
    <p:sldId id="3034" r:id="rId11"/>
    <p:sldId id="3035" r:id="rId12"/>
    <p:sldId id="3036" r:id="rId13"/>
    <p:sldId id="3084" r:id="rId14"/>
    <p:sldId id="3031" r:id="rId15"/>
    <p:sldId id="3037" r:id="rId16"/>
    <p:sldId id="3038" r:id="rId17"/>
    <p:sldId id="3015" r:id="rId18"/>
    <p:sldId id="3033" r:id="rId19"/>
    <p:sldId id="3032" r:id="rId20"/>
    <p:sldId id="3044" r:id="rId21"/>
    <p:sldId id="3054" r:id="rId22"/>
    <p:sldId id="3027" r:id="rId23"/>
    <p:sldId id="3053" r:id="rId24"/>
    <p:sldId id="3081" r:id="rId25"/>
    <p:sldId id="3071" r:id="rId26"/>
    <p:sldId id="3046" r:id="rId27"/>
    <p:sldId id="3065" r:id="rId28"/>
    <p:sldId id="3047" r:id="rId29"/>
    <p:sldId id="3066" r:id="rId30"/>
    <p:sldId id="3048" r:id="rId31"/>
    <p:sldId id="3049" r:id="rId32"/>
    <p:sldId id="3051" r:id="rId33"/>
    <p:sldId id="3052" r:id="rId34"/>
    <p:sldId id="3067" r:id="rId35"/>
    <p:sldId id="3055" r:id="rId36"/>
    <p:sldId id="3064" r:id="rId37"/>
    <p:sldId id="3056" r:id="rId38"/>
    <p:sldId id="3057" r:id="rId39"/>
    <p:sldId id="3050" r:id="rId40"/>
    <p:sldId id="3058" r:id="rId41"/>
    <p:sldId id="3059" r:id="rId42"/>
    <p:sldId id="3060" r:id="rId43"/>
    <p:sldId id="3061" r:id="rId44"/>
    <p:sldId id="3062" r:id="rId45"/>
    <p:sldId id="3063" r:id="rId46"/>
    <p:sldId id="3026" r:id="rId47"/>
    <p:sldId id="3068" r:id="rId48"/>
    <p:sldId id="3077" r:id="rId49"/>
    <p:sldId id="3069" r:id="rId50"/>
    <p:sldId id="3070" r:id="rId51"/>
    <p:sldId id="3072" r:id="rId52"/>
    <p:sldId id="3073" r:id="rId53"/>
    <p:sldId id="3076" r:id="rId54"/>
    <p:sldId id="3079" r:id="rId55"/>
    <p:sldId id="3078" r:id="rId56"/>
    <p:sldId id="3085" r:id="rId57"/>
    <p:sldId id="3089" r:id="rId58"/>
    <p:sldId id="3080" r:id="rId59"/>
    <p:sldId id="3082" r:id="rId60"/>
    <p:sldId id="3088" r:id="rId61"/>
    <p:sldId id="3083" r:id="rId62"/>
    <p:sldId id="3075" r:id="rId63"/>
    <p:sldId id="3086" r:id="rId64"/>
    <p:sldId id="3087" r:id="rId65"/>
    <p:sldId id="321" r:id="rId6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24">
          <p15:clr>
            <a:srgbClr val="A4A3A4"/>
          </p15:clr>
        </p15:guide>
        <p15:guide id="2" orient="horz" pos="1501">
          <p15:clr>
            <a:srgbClr val="A4A3A4"/>
          </p15:clr>
        </p15:guide>
        <p15:guide id="3" pos="354">
          <p15:clr>
            <a:srgbClr val="A4A3A4"/>
          </p15:clr>
        </p15:guide>
        <p15:guide id="4" pos="474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2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00" autoAdjust="0"/>
    <p:restoredTop sz="96224" autoAdjust="0"/>
  </p:normalViewPr>
  <p:slideViewPr>
    <p:cSldViewPr snapToGrid="0" snapToObjects="1" showGuides="1">
      <p:cViewPr varScale="1">
        <p:scale>
          <a:sx n="110" d="100"/>
          <a:sy n="110" d="100"/>
        </p:scale>
        <p:origin x="787" y="77"/>
      </p:cViewPr>
      <p:guideLst>
        <p:guide orient="horz" pos="924"/>
        <p:guide orient="horz" pos="1501"/>
        <p:guide pos="354"/>
        <p:guide pos="47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29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2DECE0-0DFF-BD44-88D2-0FF326440D26}" type="datetimeFigureOut">
              <a:rPr lang="en-US" smtClean="0">
                <a:latin typeface="Arial" panose="020B0604020202020204" pitchFamily="34" charset="0"/>
              </a:rPr>
              <a:t>4/7/2022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2DD2E3-D5F2-4A45-AF19-CC16CA563B20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2139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524079EE-3B77-AA4E-B586-B4DC1EA01BA6}" type="datetimeFigureOut">
              <a:rPr lang="en-US" smtClean="0"/>
              <a:pPr/>
              <a:t>4/7/2022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830FA47-062E-4A4D-8B01-918B252010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0908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pagina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-1"/>
            <a:ext cx="9144000" cy="49325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706411"/>
            <a:ext cx="416753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pic>
        <p:nvPicPr>
          <p:cNvPr id="5" name="Picture 4" descr="Materialise_BL_s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740" y="4151843"/>
            <a:ext cx="1181449" cy="583928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980717" y="-70215"/>
            <a:ext cx="7305402" cy="3635626"/>
          </a:xfrm>
          <a:custGeom>
            <a:avLst/>
            <a:gdLst>
              <a:gd name="connsiteX0" fmla="*/ 0 w 2324100"/>
              <a:gd name="connsiteY0" fmla="*/ 0 h 1909763"/>
              <a:gd name="connsiteX1" fmla="*/ 2324100 w 2324100"/>
              <a:gd name="connsiteY1" fmla="*/ 0 h 1909763"/>
              <a:gd name="connsiteX2" fmla="*/ 2324100 w 2324100"/>
              <a:gd name="connsiteY2" fmla="*/ 1909763 h 1909763"/>
              <a:gd name="connsiteX3" fmla="*/ 0 w 2324100"/>
              <a:gd name="connsiteY3" fmla="*/ 1909763 h 1909763"/>
              <a:gd name="connsiteX4" fmla="*/ 0 w 2324100"/>
              <a:gd name="connsiteY4" fmla="*/ 0 h 1909763"/>
              <a:gd name="connsiteX0" fmla="*/ 3692435 w 3692435"/>
              <a:gd name="connsiteY0" fmla="*/ 0 h 4034654"/>
              <a:gd name="connsiteX1" fmla="*/ 2324100 w 3692435"/>
              <a:gd name="connsiteY1" fmla="*/ 2124891 h 4034654"/>
              <a:gd name="connsiteX2" fmla="*/ 2324100 w 3692435"/>
              <a:gd name="connsiteY2" fmla="*/ 4034654 h 4034654"/>
              <a:gd name="connsiteX3" fmla="*/ 0 w 3692435"/>
              <a:gd name="connsiteY3" fmla="*/ 4034654 h 4034654"/>
              <a:gd name="connsiteX4" fmla="*/ 3692435 w 3692435"/>
              <a:gd name="connsiteY4" fmla="*/ 0 h 4034654"/>
              <a:gd name="connsiteX0" fmla="*/ 3692435 w 5737860"/>
              <a:gd name="connsiteY0" fmla="*/ 0 h 4034654"/>
              <a:gd name="connsiteX1" fmla="*/ 5737860 w 5737860"/>
              <a:gd name="connsiteY1" fmla="*/ 3614056 h 4034654"/>
              <a:gd name="connsiteX2" fmla="*/ 2324100 w 5737860"/>
              <a:gd name="connsiteY2" fmla="*/ 4034654 h 4034654"/>
              <a:gd name="connsiteX3" fmla="*/ 0 w 5737860"/>
              <a:gd name="connsiteY3" fmla="*/ 4034654 h 4034654"/>
              <a:gd name="connsiteX4" fmla="*/ 3692435 w 5737860"/>
              <a:gd name="connsiteY4" fmla="*/ 0 h 4034654"/>
              <a:gd name="connsiteX0" fmla="*/ 3692435 w 5737860"/>
              <a:gd name="connsiteY0" fmla="*/ 8710 h 4043364"/>
              <a:gd name="connsiteX1" fmla="*/ 5737860 w 5737860"/>
              <a:gd name="connsiteY1" fmla="*/ 0 h 4043364"/>
              <a:gd name="connsiteX2" fmla="*/ 2324100 w 5737860"/>
              <a:gd name="connsiteY2" fmla="*/ 4043364 h 4043364"/>
              <a:gd name="connsiteX3" fmla="*/ 0 w 5737860"/>
              <a:gd name="connsiteY3" fmla="*/ 4043364 h 4043364"/>
              <a:gd name="connsiteX4" fmla="*/ 3692435 w 5737860"/>
              <a:gd name="connsiteY4" fmla="*/ 8710 h 4043364"/>
              <a:gd name="connsiteX0" fmla="*/ 3692435 w 5755277"/>
              <a:gd name="connsiteY0" fmla="*/ 8710 h 4043364"/>
              <a:gd name="connsiteX1" fmla="*/ 5737860 w 5755277"/>
              <a:gd name="connsiteY1" fmla="*/ 0 h 4043364"/>
              <a:gd name="connsiteX2" fmla="*/ 5755277 w 5755277"/>
              <a:gd name="connsiteY2" fmla="*/ 3625352 h 4043364"/>
              <a:gd name="connsiteX3" fmla="*/ 0 w 5755277"/>
              <a:gd name="connsiteY3" fmla="*/ 4043364 h 4043364"/>
              <a:gd name="connsiteX4" fmla="*/ 3692435 w 5755277"/>
              <a:gd name="connsiteY4" fmla="*/ 8710 h 4043364"/>
              <a:gd name="connsiteX0" fmla="*/ 5233852 w 7296694"/>
              <a:gd name="connsiteY0" fmla="*/ 8710 h 3642770"/>
              <a:gd name="connsiteX1" fmla="*/ 7279277 w 7296694"/>
              <a:gd name="connsiteY1" fmla="*/ 0 h 3642770"/>
              <a:gd name="connsiteX2" fmla="*/ 7296694 w 7296694"/>
              <a:gd name="connsiteY2" fmla="*/ 3625352 h 3642770"/>
              <a:gd name="connsiteX3" fmla="*/ 0 w 7296694"/>
              <a:gd name="connsiteY3" fmla="*/ 3642770 h 3642770"/>
              <a:gd name="connsiteX4" fmla="*/ 5233852 w 7296694"/>
              <a:gd name="connsiteY4" fmla="*/ 8710 h 3642770"/>
              <a:gd name="connsiteX0" fmla="*/ 5233852 w 7305402"/>
              <a:gd name="connsiteY0" fmla="*/ 8710 h 3642770"/>
              <a:gd name="connsiteX1" fmla="*/ 7279277 w 7305402"/>
              <a:gd name="connsiteY1" fmla="*/ 0 h 3642770"/>
              <a:gd name="connsiteX2" fmla="*/ 7305402 w 7305402"/>
              <a:gd name="connsiteY2" fmla="*/ 3634060 h 3642770"/>
              <a:gd name="connsiteX3" fmla="*/ 0 w 7305402"/>
              <a:gd name="connsiteY3" fmla="*/ 3642770 h 3642770"/>
              <a:gd name="connsiteX4" fmla="*/ 5233852 w 7305402"/>
              <a:gd name="connsiteY4" fmla="*/ 8710 h 3642770"/>
              <a:gd name="connsiteX0" fmla="*/ 5233852 w 7305402"/>
              <a:gd name="connsiteY0" fmla="*/ 8710 h 3635626"/>
              <a:gd name="connsiteX1" fmla="*/ 7279277 w 7305402"/>
              <a:gd name="connsiteY1" fmla="*/ 0 h 3635626"/>
              <a:gd name="connsiteX2" fmla="*/ 7305402 w 7305402"/>
              <a:gd name="connsiteY2" fmla="*/ 3634060 h 3635626"/>
              <a:gd name="connsiteX3" fmla="*/ 0 w 7305402"/>
              <a:gd name="connsiteY3" fmla="*/ 3635626 h 3635626"/>
              <a:gd name="connsiteX4" fmla="*/ 5233852 w 7305402"/>
              <a:gd name="connsiteY4" fmla="*/ 8710 h 3635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5402" h="3635626">
                <a:moveTo>
                  <a:pt x="5233852" y="8710"/>
                </a:moveTo>
                <a:lnTo>
                  <a:pt x="7279277" y="0"/>
                </a:lnTo>
                <a:cubicBezTo>
                  <a:pt x="7285083" y="1208451"/>
                  <a:pt x="7299596" y="2425609"/>
                  <a:pt x="7305402" y="3634060"/>
                </a:cubicBezTo>
                <a:lnTo>
                  <a:pt x="0" y="3635626"/>
                </a:lnTo>
                <a:lnTo>
                  <a:pt x="5233852" y="8710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vert="horz" lIns="91440" tIns="45720" rIns="91440" bIns="45720" numCol="1" rtlCol="0" anchor="ctr">
            <a:normAutofit/>
          </a:bodyPr>
          <a:lstStyle>
            <a:lvl1pPr>
              <a:defRPr lang="nl-BE" dirty="0">
                <a:solidFill>
                  <a:srgbClr val="0070C0"/>
                </a:solidFill>
              </a:defRPr>
            </a:lvl1pPr>
          </a:lstStyle>
          <a:p>
            <a:pPr marL="0" lvl="0" indent="0" algn="ctr">
              <a:buNone/>
            </a:pPr>
            <a:r>
              <a:rPr lang="nl-BE" dirty="0"/>
              <a:t>Click to</a:t>
            </a:r>
          </a:p>
          <a:p>
            <a:pPr marL="0" lvl="0" indent="0" algn="ctr">
              <a:buNone/>
            </a:pPr>
            <a:r>
              <a:rPr lang="nl-BE" dirty="0"/>
              <a:t>add a picture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74134" y="1563661"/>
            <a:ext cx="3340220" cy="1113523"/>
          </a:xfrm>
        </p:spPr>
        <p:txBody>
          <a:bodyPr>
            <a:normAutofit/>
          </a:bodyPr>
          <a:lstStyle>
            <a:lvl1pPr marL="0" indent="0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None/>
              <a:defRPr sz="1600" baseline="0">
                <a:solidFill>
                  <a:schemeClr val="accent2"/>
                </a:solidFill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en-US" dirty="0"/>
              <a:t>Add a subtitle</a:t>
            </a:r>
          </a:p>
        </p:txBody>
      </p:sp>
    </p:spTree>
    <p:extLst>
      <p:ext uri="{BB962C8B-B14F-4D97-AF65-F5344CB8AC3E}">
        <p14:creationId xmlns:p14="http://schemas.microsoft.com/office/powerpoint/2010/main" val="215507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706411"/>
            <a:ext cx="416753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4063845" y="627123"/>
            <a:ext cx="5080155" cy="4516377"/>
          </a:xfrm>
          <a:custGeom>
            <a:avLst/>
            <a:gdLst>
              <a:gd name="connsiteX0" fmla="*/ 0 w 4502331"/>
              <a:gd name="connsiteY0" fmla="*/ 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4" fmla="*/ 0 w 4502331"/>
              <a:gd name="connsiteY4" fmla="*/ 0 h 5143500"/>
              <a:gd name="connsiteX0" fmla="*/ 1045028 w 4502331"/>
              <a:gd name="connsiteY0" fmla="*/ 0 h 5152209"/>
              <a:gd name="connsiteX1" fmla="*/ 4502331 w 4502331"/>
              <a:gd name="connsiteY1" fmla="*/ 8709 h 5152209"/>
              <a:gd name="connsiteX2" fmla="*/ 4502331 w 4502331"/>
              <a:gd name="connsiteY2" fmla="*/ 5152209 h 5152209"/>
              <a:gd name="connsiteX3" fmla="*/ 0 w 4502331"/>
              <a:gd name="connsiteY3" fmla="*/ 5152209 h 5152209"/>
              <a:gd name="connsiteX4" fmla="*/ 1045028 w 4502331"/>
              <a:gd name="connsiteY4" fmla="*/ 0 h 5152209"/>
              <a:gd name="connsiteX0" fmla="*/ 0 w 4502331"/>
              <a:gd name="connsiteY0" fmla="*/ 514350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0" fmla="*/ 0 w 4502331"/>
              <a:gd name="connsiteY0" fmla="*/ 4002678 h 4002678"/>
              <a:gd name="connsiteX1" fmla="*/ 4502331 w 4502331"/>
              <a:gd name="connsiteY1" fmla="*/ 0 h 4002678"/>
              <a:gd name="connsiteX2" fmla="*/ 4502331 w 4502331"/>
              <a:gd name="connsiteY2" fmla="*/ 4002678 h 4002678"/>
              <a:gd name="connsiteX3" fmla="*/ 0 w 4502331"/>
              <a:gd name="connsiteY3" fmla="*/ 4002678 h 400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2331" h="4002678">
                <a:moveTo>
                  <a:pt x="0" y="4002678"/>
                </a:moveTo>
                <a:lnTo>
                  <a:pt x="4502331" y="0"/>
                </a:lnTo>
                <a:lnTo>
                  <a:pt x="4502331" y="4002678"/>
                </a:lnTo>
                <a:lnTo>
                  <a:pt x="0" y="4002678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vert="horz" lIns="91440" tIns="45720" rIns="91440" bIns="45720" numCol="1" rtlCol="0" anchor="ctr">
            <a:normAutofit/>
          </a:bodyPr>
          <a:lstStyle>
            <a:lvl1pPr>
              <a:defRPr lang="nl-BE" dirty="0">
                <a:solidFill>
                  <a:srgbClr val="0070C0"/>
                </a:solidFill>
              </a:defRPr>
            </a:lvl1pPr>
          </a:lstStyle>
          <a:p>
            <a:pPr marL="0" lvl="0" indent="0" algn="ctr">
              <a:buNone/>
            </a:pPr>
            <a:r>
              <a:rPr lang="nl-BE" dirty="0"/>
              <a:t>Add a picture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74134" y="1563661"/>
            <a:ext cx="3340220" cy="1113523"/>
          </a:xfrm>
        </p:spPr>
        <p:txBody>
          <a:bodyPr>
            <a:normAutofit/>
          </a:bodyPr>
          <a:lstStyle>
            <a:lvl1pPr marL="0" indent="0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None/>
              <a:defRPr sz="1600" baseline="0">
                <a:solidFill>
                  <a:schemeClr val="accent2"/>
                </a:solidFill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en-US" dirty="0"/>
              <a:t>Add a subtitle</a:t>
            </a:r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576251" y="3325478"/>
            <a:ext cx="4230189" cy="1837116"/>
          </a:xfrm>
          <a:custGeom>
            <a:avLst/>
            <a:gdLst>
              <a:gd name="connsiteX0" fmla="*/ 0 w 4502331"/>
              <a:gd name="connsiteY0" fmla="*/ 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4" fmla="*/ 0 w 4502331"/>
              <a:gd name="connsiteY4" fmla="*/ 0 h 5143500"/>
              <a:gd name="connsiteX0" fmla="*/ 1045028 w 4502331"/>
              <a:gd name="connsiteY0" fmla="*/ 0 h 5152209"/>
              <a:gd name="connsiteX1" fmla="*/ 4502331 w 4502331"/>
              <a:gd name="connsiteY1" fmla="*/ 8709 h 5152209"/>
              <a:gd name="connsiteX2" fmla="*/ 4502331 w 4502331"/>
              <a:gd name="connsiteY2" fmla="*/ 5152209 h 5152209"/>
              <a:gd name="connsiteX3" fmla="*/ 0 w 4502331"/>
              <a:gd name="connsiteY3" fmla="*/ 5152209 h 5152209"/>
              <a:gd name="connsiteX4" fmla="*/ 1045028 w 4502331"/>
              <a:gd name="connsiteY4" fmla="*/ 0 h 5152209"/>
              <a:gd name="connsiteX0" fmla="*/ 0 w 4502331"/>
              <a:gd name="connsiteY0" fmla="*/ 514350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0" fmla="*/ 0 w 4502331"/>
              <a:gd name="connsiteY0" fmla="*/ 4002678 h 4002678"/>
              <a:gd name="connsiteX1" fmla="*/ 4502331 w 4502331"/>
              <a:gd name="connsiteY1" fmla="*/ 0 h 4002678"/>
              <a:gd name="connsiteX2" fmla="*/ 4502331 w 4502331"/>
              <a:gd name="connsiteY2" fmla="*/ 4002678 h 4002678"/>
              <a:gd name="connsiteX3" fmla="*/ 0 w 4502331"/>
              <a:gd name="connsiteY3" fmla="*/ 4002678 h 4002678"/>
              <a:gd name="connsiteX0" fmla="*/ 1968138 w 6470469"/>
              <a:gd name="connsiteY0" fmla="*/ 4002678 h 4020095"/>
              <a:gd name="connsiteX1" fmla="*/ 6470469 w 6470469"/>
              <a:gd name="connsiteY1" fmla="*/ 0 h 4020095"/>
              <a:gd name="connsiteX2" fmla="*/ 0 w 6470469"/>
              <a:gd name="connsiteY2" fmla="*/ 4020095 h 4020095"/>
              <a:gd name="connsiteX3" fmla="*/ 1968138 w 6470469"/>
              <a:gd name="connsiteY3" fmla="*/ 4002678 h 4020095"/>
              <a:gd name="connsiteX0" fmla="*/ 1968138 w 6470469"/>
              <a:gd name="connsiteY0" fmla="*/ 4002678 h 4020095"/>
              <a:gd name="connsiteX1" fmla="*/ 3749041 w 6470469"/>
              <a:gd name="connsiteY1" fmla="*/ 2391935 h 4020095"/>
              <a:gd name="connsiteX2" fmla="*/ 6470469 w 6470469"/>
              <a:gd name="connsiteY2" fmla="*/ 0 h 4020095"/>
              <a:gd name="connsiteX3" fmla="*/ 0 w 6470469"/>
              <a:gd name="connsiteY3" fmla="*/ 4020095 h 4020095"/>
              <a:gd name="connsiteX4" fmla="*/ 1968138 w 6470469"/>
              <a:gd name="connsiteY4" fmla="*/ 4002678 h 4020095"/>
              <a:gd name="connsiteX0" fmla="*/ 1968138 w 3749041"/>
              <a:gd name="connsiteY0" fmla="*/ 1610743 h 1628160"/>
              <a:gd name="connsiteX1" fmla="*/ 3749041 w 3749041"/>
              <a:gd name="connsiteY1" fmla="*/ 0 h 1628160"/>
              <a:gd name="connsiteX2" fmla="*/ 1924595 w 3749041"/>
              <a:gd name="connsiteY2" fmla="*/ 46465 h 1628160"/>
              <a:gd name="connsiteX3" fmla="*/ 0 w 3749041"/>
              <a:gd name="connsiteY3" fmla="*/ 1628160 h 1628160"/>
              <a:gd name="connsiteX4" fmla="*/ 1968138 w 3749041"/>
              <a:gd name="connsiteY4" fmla="*/ 1610743 h 162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041" h="1628160">
                <a:moveTo>
                  <a:pt x="1968138" y="1610743"/>
                </a:moveTo>
                <a:lnTo>
                  <a:pt x="3749041" y="0"/>
                </a:lnTo>
                <a:lnTo>
                  <a:pt x="1924595" y="46465"/>
                </a:lnTo>
                <a:lnTo>
                  <a:pt x="0" y="1628160"/>
                </a:lnTo>
                <a:lnTo>
                  <a:pt x="1968138" y="1610743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vert="horz" lIns="91440" tIns="45720" rIns="91440" bIns="45720" numCol="1" rtlCol="0" anchor="ctr">
            <a:normAutofit/>
          </a:bodyPr>
          <a:lstStyle>
            <a:lvl1pPr>
              <a:defRPr lang="nl-BE" dirty="0">
                <a:solidFill>
                  <a:srgbClr val="0070C0"/>
                </a:solidFill>
              </a:defRPr>
            </a:lvl1pPr>
          </a:lstStyle>
          <a:p>
            <a:pPr marL="0" lvl="0" indent="0" algn="ctr">
              <a:buNone/>
            </a:pPr>
            <a:r>
              <a:rPr lang="nl-BE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2724369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0" y="3578996"/>
            <a:ext cx="9144000" cy="1573213"/>
          </a:xfrm>
          <a:blipFill rotWithShape="1"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1669" y="1263409"/>
            <a:ext cx="416753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641670" y="2120659"/>
            <a:ext cx="3340220" cy="1113523"/>
          </a:xfrm>
        </p:spPr>
        <p:txBody>
          <a:bodyPr>
            <a:normAutofit/>
          </a:bodyPr>
          <a:lstStyle>
            <a:lvl1pPr marL="0" indent="0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None/>
              <a:defRPr sz="1600" baseline="0">
                <a:solidFill>
                  <a:schemeClr val="accent2"/>
                </a:solidFill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en-US" dirty="0"/>
              <a:t>Add a subtitle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-17417" y="-26125"/>
            <a:ext cx="4145280" cy="4873533"/>
          </a:xfrm>
          <a:custGeom>
            <a:avLst/>
            <a:gdLst>
              <a:gd name="connsiteX0" fmla="*/ 0 w 4502331"/>
              <a:gd name="connsiteY0" fmla="*/ 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4" fmla="*/ 0 w 4502331"/>
              <a:gd name="connsiteY4" fmla="*/ 0 h 5143500"/>
              <a:gd name="connsiteX0" fmla="*/ 1045028 w 4502331"/>
              <a:gd name="connsiteY0" fmla="*/ 0 h 5152209"/>
              <a:gd name="connsiteX1" fmla="*/ 4502331 w 4502331"/>
              <a:gd name="connsiteY1" fmla="*/ 8709 h 5152209"/>
              <a:gd name="connsiteX2" fmla="*/ 4502331 w 4502331"/>
              <a:gd name="connsiteY2" fmla="*/ 5152209 h 5152209"/>
              <a:gd name="connsiteX3" fmla="*/ 0 w 4502331"/>
              <a:gd name="connsiteY3" fmla="*/ 5152209 h 5152209"/>
              <a:gd name="connsiteX4" fmla="*/ 1045028 w 4502331"/>
              <a:gd name="connsiteY4" fmla="*/ 0 h 5152209"/>
              <a:gd name="connsiteX0" fmla="*/ 0 w 4589417"/>
              <a:gd name="connsiteY0" fmla="*/ 0 h 5169626"/>
              <a:gd name="connsiteX1" fmla="*/ 4589417 w 4589417"/>
              <a:gd name="connsiteY1" fmla="*/ 26126 h 5169626"/>
              <a:gd name="connsiteX2" fmla="*/ 4589417 w 4589417"/>
              <a:gd name="connsiteY2" fmla="*/ 5169626 h 5169626"/>
              <a:gd name="connsiteX3" fmla="*/ 87086 w 4589417"/>
              <a:gd name="connsiteY3" fmla="*/ 5169626 h 5169626"/>
              <a:gd name="connsiteX4" fmla="*/ 0 w 4589417"/>
              <a:gd name="connsiteY4" fmla="*/ 0 h 5169626"/>
              <a:gd name="connsiteX0" fmla="*/ 0 w 4589417"/>
              <a:gd name="connsiteY0" fmla="*/ 0 h 5169626"/>
              <a:gd name="connsiteX1" fmla="*/ 4589417 w 4589417"/>
              <a:gd name="connsiteY1" fmla="*/ 26126 h 5169626"/>
              <a:gd name="connsiteX2" fmla="*/ 4589417 w 4589417"/>
              <a:gd name="connsiteY2" fmla="*/ 5169626 h 5169626"/>
              <a:gd name="connsiteX3" fmla="*/ 0 w 4589417"/>
              <a:gd name="connsiteY3" fmla="*/ 4864826 h 5169626"/>
              <a:gd name="connsiteX4" fmla="*/ 0 w 4589417"/>
              <a:gd name="connsiteY4" fmla="*/ 0 h 5169626"/>
              <a:gd name="connsiteX0" fmla="*/ 0 w 4589417"/>
              <a:gd name="connsiteY0" fmla="*/ 0 h 4864826"/>
              <a:gd name="connsiteX1" fmla="*/ 4589417 w 4589417"/>
              <a:gd name="connsiteY1" fmla="*/ 26126 h 4864826"/>
              <a:gd name="connsiteX2" fmla="*/ 4528457 w 4589417"/>
              <a:gd name="connsiteY2" fmla="*/ 4237809 h 4864826"/>
              <a:gd name="connsiteX3" fmla="*/ 0 w 4589417"/>
              <a:gd name="connsiteY3" fmla="*/ 4864826 h 4864826"/>
              <a:gd name="connsiteX4" fmla="*/ 0 w 4589417"/>
              <a:gd name="connsiteY4" fmla="*/ 0 h 4864826"/>
              <a:gd name="connsiteX0" fmla="*/ 0 w 4528457"/>
              <a:gd name="connsiteY0" fmla="*/ 0 h 4864826"/>
              <a:gd name="connsiteX1" fmla="*/ 3770811 w 4528457"/>
              <a:gd name="connsiteY1" fmla="*/ 17418 h 4864826"/>
              <a:gd name="connsiteX2" fmla="*/ 4528457 w 4528457"/>
              <a:gd name="connsiteY2" fmla="*/ 4237809 h 4864826"/>
              <a:gd name="connsiteX3" fmla="*/ 0 w 4528457"/>
              <a:gd name="connsiteY3" fmla="*/ 4864826 h 4864826"/>
              <a:gd name="connsiteX4" fmla="*/ 0 w 4528457"/>
              <a:gd name="connsiteY4" fmla="*/ 0 h 4864826"/>
              <a:gd name="connsiteX0" fmla="*/ 0 w 4528457"/>
              <a:gd name="connsiteY0" fmla="*/ 0 h 4864826"/>
              <a:gd name="connsiteX1" fmla="*/ 3352799 w 4528457"/>
              <a:gd name="connsiteY1" fmla="*/ 8710 h 4864826"/>
              <a:gd name="connsiteX2" fmla="*/ 4528457 w 4528457"/>
              <a:gd name="connsiteY2" fmla="*/ 4237809 h 4864826"/>
              <a:gd name="connsiteX3" fmla="*/ 0 w 4528457"/>
              <a:gd name="connsiteY3" fmla="*/ 4864826 h 4864826"/>
              <a:gd name="connsiteX4" fmla="*/ 0 w 4528457"/>
              <a:gd name="connsiteY4" fmla="*/ 0 h 4864826"/>
              <a:gd name="connsiteX0" fmla="*/ 0 w 3901440"/>
              <a:gd name="connsiteY0" fmla="*/ 0 h 4864826"/>
              <a:gd name="connsiteX1" fmla="*/ 3352799 w 3901440"/>
              <a:gd name="connsiteY1" fmla="*/ 8710 h 4864826"/>
              <a:gd name="connsiteX2" fmla="*/ 3901440 w 3901440"/>
              <a:gd name="connsiteY2" fmla="*/ 4316186 h 4864826"/>
              <a:gd name="connsiteX3" fmla="*/ 0 w 3901440"/>
              <a:gd name="connsiteY3" fmla="*/ 4864826 h 4864826"/>
              <a:gd name="connsiteX4" fmla="*/ 0 w 3901440"/>
              <a:gd name="connsiteY4" fmla="*/ 0 h 4864826"/>
              <a:gd name="connsiteX0" fmla="*/ 0 w 3901440"/>
              <a:gd name="connsiteY0" fmla="*/ 0 h 4864826"/>
              <a:gd name="connsiteX1" fmla="*/ 2899953 w 3901440"/>
              <a:gd name="connsiteY1" fmla="*/ 8710 h 4864826"/>
              <a:gd name="connsiteX2" fmla="*/ 3901440 w 3901440"/>
              <a:gd name="connsiteY2" fmla="*/ 4316186 h 4864826"/>
              <a:gd name="connsiteX3" fmla="*/ 0 w 3901440"/>
              <a:gd name="connsiteY3" fmla="*/ 4864826 h 4864826"/>
              <a:gd name="connsiteX4" fmla="*/ 0 w 3901440"/>
              <a:gd name="connsiteY4" fmla="*/ 0 h 4864826"/>
              <a:gd name="connsiteX0" fmla="*/ 0 w 4145280"/>
              <a:gd name="connsiteY0" fmla="*/ 0 h 4864826"/>
              <a:gd name="connsiteX1" fmla="*/ 2899953 w 4145280"/>
              <a:gd name="connsiteY1" fmla="*/ 8710 h 4864826"/>
              <a:gd name="connsiteX2" fmla="*/ 4145280 w 4145280"/>
              <a:gd name="connsiteY2" fmla="*/ 4290061 h 4864826"/>
              <a:gd name="connsiteX3" fmla="*/ 0 w 4145280"/>
              <a:gd name="connsiteY3" fmla="*/ 4864826 h 4864826"/>
              <a:gd name="connsiteX4" fmla="*/ 0 w 4145280"/>
              <a:gd name="connsiteY4" fmla="*/ 0 h 4864826"/>
              <a:gd name="connsiteX0" fmla="*/ 0 w 4145280"/>
              <a:gd name="connsiteY0" fmla="*/ 0 h 4864826"/>
              <a:gd name="connsiteX1" fmla="*/ 2987039 w 4145280"/>
              <a:gd name="connsiteY1" fmla="*/ 17418 h 4864826"/>
              <a:gd name="connsiteX2" fmla="*/ 4145280 w 4145280"/>
              <a:gd name="connsiteY2" fmla="*/ 4290061 h 4864826"/>
              <a:gd name="connsiteX3" fmla="*/ 0 w 4145280"/>
              <a:gd name="connsiteY3" fmla="*/ 4864826 h 4864826"/>
              <a:gd name="connsiteX4" fmla="*/ 0 w 4145280"/>
              <a:gd name="connsiteY4" fmla="*/ 0 h 4864826"/>
              <a:gd name="connsiteX0" fmla="*/ 0 w 4145280"/>
              <a:gd name="connsiteY0" fmla="*/ 8707 h 4873533"/>
              <a:gd name="connsiteX1" fmla="*/ 2987039 w 4145280"/>
              <a:gd name="connsiteY1" fmla="*/ 0 h 4873533"/>
              <a:gd name="connsiteX2" fmla="*/ 4145280 w 4145280"/>
              <a:gd name="connsiteY2" fmla="*/ 4298768 h 4873533"/>
              <a:gd name="connsiteX3" fmla="*/ 0 w 4145280"/>
              <a:gd name="connsiteY3" fmla="*/ 4873533 h 4873533"/>
              <a:gd name="connsiteX4" fmla="*/ 0 w 4145280"/>
              <a:gd name="connsiteY4" fmla="*/ 8707 h 4873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5280" h="4873533">
                <a:moveTo>
                  <a:pt x="0" y="8707"/>
                </a:moveTo>
                <a:lnTo>
                  <a:pt x="2987039" y="0"/>
                </a:lnTo>
                <a:lnTo>
                  <a:pt x="4145280" y="4298768"/>
                </a:lnTo>
                <a:lnTo>
                  <a:pt x="0" y="4873533"/>
                </a:lnTo>
                <a:lnTo>
                  <a:pt x="0" y="8707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994271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0" y="3578996"/>
            <a:ext cx="9144000" cy="1573213"/>
          </a:xfrm>
          <a:blipFill rotWithShape="1"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1303299"/>
            <a:ext cx="2778034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lang="nl-BE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304801" y="2160549"/>
            <a:ext cx="2708365" cy="1113523"/>
          </a:xfrm>
        </p:spPr>
        <p:txBody>
          <a:bodyPr>
            <a:noAutofit/>
          </a:bodyPr>
          <a:lstStyle>
            <a:lvl1pPr marL="0" indent="0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None/>
              <a:defRPr lang="nl-BE" sz="1050" b="0" i="0" smtClean="0">
                <a:effectLst/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nl-BE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amet, consectetur adipiscing elit. Phasellus ex felis, luctus ut erat imperdiet, pulvinar ornare dolor. Aliquam erat volutpat. Curabitur auctor accumsan diam</a:t>
            </a:r>
            <a:endParaRPr lang="en-US" dirty="0"/>
          </a:p>
        </p:txBody>
      </p:sp>
      <p:pic>
        <p:nvPicPr>
          <p:cNvPr id="7" name="Picture 6" descr="Materialise_BL_s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740" y="414447"/>
            <a:ext cx="1181449" cy="583928"/>
          </a:xfrm>
          <a:prstGeom prst="rect">
            <a:avLst/>
          </a:prstGeom>
        </p:spPr>
      </p:pic>
      <p:sp>
        <p:nvSpPr>
          <p:cNvPr id="1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3348169" y="-55086"/>
            <a:ext cx="5869576" cy="4194266"/>
          </a:xfrm>
          <a:custGeom>
            <a:avLst/>
            <a:gdLst>
              <a:gd name="connsiteX0" fmla="*/ 0 w 4502331"/>
              <a:gd name="connsiteY0" fmla="*/ 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4" fmla="*/ 0 w 4502331"/>
              <a:gd name="connsiteY4" fmla="*/ 0 h 5143500"/>
              <a:gd name="connsiteX0" fmla="*/ 1045028 w 4502331"/>
              <a:gd name="connsiteY0" fmla="*/ 0 h 5152209"/>
              <a:gd name="connsiteX1" fmla="*/ 4502331 w 4502331"/>
              <a:gd name="connsiteY1" fmla="*/ 8709 h 5152209"/>
              <a:gd name="connsiteX2" fmla="*/ 4502331 w 4502331"/>
              <a:gd name="connsiteY2" fmla="*/ 5152209 h 5152209"/>
              <a:gd name="connsiteX3" fmla="*/ 0 w 4502331"/>
              <a:gd name="connsiteY3" fmla="*/ 5152209 h 5152209"/>
              <a:gd name="connsiteX4" fmla="*/ 1045028 w 4502331"/>
              <a:gd name="connsiteY4" fmla="*/ 0 h 5152209"/>
              <a:gd name="connsiteX0" fmla="*/ 0 w 4589417"/>
              <a:gd name="connsiteY0" fmla="*/ 0 h 5169626"/>
              <a:gd name="connsiteX1" fmla="*/ 4589417 w 4589417"/>
              <a:gd name="connsiteY1" fmla="*/ 26126 h 5169626"/>
              <a:gd name="connsiteX2" fmla="*/ 4589417 w 4589417"/>
              <a:gd name="connsiteY2" fmla="*/ 5169626 h 5169626"/>
              <a:gd name="connsiteX3" fmla="*/ 87086 w 4589417"/>
              <a:gd name="connsiteY3" fmla="*/ 5169626 h 5169626"/>
              <a:gd name="connsiteX4" fmla="*/ 0 w 4589417"/>
              <a:gd name="connsiteY4" fmla="*/ 0 h 5169626"/>
              <a:gd name="connsiteX0" fmla="*/ 0 w 4589417"/>
              <a:gd name="connsiteY0" fmla="*/ 0 h 5169626"/>
              <a:gd name="connsiteX1" fmla="*/ 4589417 w 4589417"/>
              <a:gd name="connsiteY1" fmla="*/ 26126 h 5169626"/>
              <a:gd name="connsiteX2" fmla="*/ 4589417 w 4589417"/>
              <a:gd name="connsiteY2" fmla="*/ 5169626 h 5169626"/>
              <a:gd name="connsiteX3" fmla="*/ 0 w 4589417"/>
              <a:gd name="connsiteY3" fmla="*/ 4864826 h 5169626"/>
              <a:gd name="connsiteX4" fmla="*/ 0 w 4589417"/>
              <a:gd name="connsiteY4" fmla="*/ 0 h 5169626"/>
              <a:gd name="connsiteX0" fmla="*/ 0 w 4589417"/>
              <a:gd name="connsiteY0" fmla="*/ 0 h 4864826"/>
              <a:gd name="connsiteX1" fmla="*/ 4589417 w 4589417"/>
              <a:gd name="connsiteY1" fmla="*/ 26126 h 4864826"/>
              <a:gd name="connsiteX2" fmla="*/ 4528457 w 4589417"/>
              <a:gd name="connsiteY2" fmla="*/ 4237809 h 4864826"/>
              <a:gd name="connsiteX3" fmla="*/ 0 w 4589417"/>
              <a:gd name="connsiteY3" fmla="*/ 4864826 h 4864826"/>
              <a:gd name="connsiteX4" fmla="*/ 0 w 4589417"/>
              <a:gd name="connsiteY4" fmla="*/ 0 h 4864826"/>
              <a:gd name="connsiteX0" fmla="*/ 0 w 4528457"/>
              <a:gd name="connsiteY0" fmla="*/ 0 h 4864826"/>
              <a:gd name="connsiteX1" fmla="*/ 3770811 w 4528457"/>
              <a:gd name="connsiteY1" fmla="*/ 17418 h 4864826"/>
              <a:gd name="connsiteX2" fmla="*/ 4528457 w 4528457"/>
              <a:gd name="connsiteY2" fmla="*/ 4237809 h 4864826"/>
              <a:gd name="connsiteX3" fmla="*/ 0 w 4528457"/>
              <a:gd name="connsiteY3" fmla="*/ 4864826 h 4864826"/>
              <a:gd name="connsiteX4" fmla="*/ 0 w 4528457"/>
              <a:gd name="connsiteY4" fmla="*/ 0 h 4864826"/>
              <a:gd name="connsiteX0" fmla="*/ 0 w 4528457"/>
              <a:gd name="connsiteY0" fmla="*/ 0 h 4864826"/>
              <a:gd name="connsiteX1" fmla="*/ 3352799 w 4528457"/>
              <a:gd name="connsiteY1" fmla="*/ 8710 h 4864826"/>
              <a:gd name="connsiteX2" fmla="*/ 4528457 w 4528457"/>
              <a:gd name="connsiteY2" fmla="*/ 4237809 h 4864826"/>
              <a:gd name="connsiteX3" fmla="*/ 0 w 4528457"/>
              <a:gd name="connsiteY3" fmla="*/ 4864826 h 4864826"/>
              <a:gd name="connsiteX4" fmla="*/ 0 w 4528457"/>
              <a:gd name="connsiteY4" fmla="*/ 0 h 4864826"/>
              <a:gd name="connsiteX0" fmla="*/ 0 w 3901440"/>
              <a:gd name="connsiteY0" fmla="*/ 0 h 4864826"/>
              <a:gd name="connsiteX1" fmla="*/ 3352799 w 3901440"/>
              <a:gd name="connsiteY1" fmla="*/ 8710 h 4864826"/>
              <a:gd name="connsiteX2" fmla="*/ 3901440 w 3901440"/>
              <a:gd name="connsiteY2" fmla="*/ 4316186 h 4864826"/>
              <a:gd name="connsiteX3" fmla="*/ 0 w 3901440"/>
              <a:gd name="connsiteY3" fmla="*/ 4864826 h 4864826"/>
              <a:gd name="connsiteX4" fmla="*/ 0 w 3901440"/>
              <a:gd name="connsiteY4" fmla="*/ 0 h 4864826"/>
              <a:gd name="connsiteX0" fmla="*/ 0 w 3901440"/>
              <a:gd name="connsiteY0" fmla="*/ 0 h 4864826"/>
              <a:gd name="connsiteX1" fmla="*/ 2899953 w 3901440"/>
              <a:gd name="connsiteY1" fmla="*/ 8710 h 4864826"/>
              <a:gd name="connsiteX2" fmla="*/ 3901440 w 3901440"/>
              <a:gd name="connsiteY2" fmla="*/ 4316186 h 4864826"/>
              <a:gd name="connsiteX3" fmla="*/ 0 w 3901440"/>
              <a:gd name="connsiteY3" fmla="*/ 4864826 h 4864826"/>
              <a:gd name="connsiteX4" fmla="*/ 0 w 3901440"/>
              <a:gd name="connsiteY4" fmla="*/ 0 h 4864826"/>
              <a:gd name="connsiteX0" fmla="*/ 0 w 4145280"/>
              <a:gd name="connsiteY0" fmla="*/ 0 h 4864826"/>
              <a:gd name="connsiteX1" fmla="*/ 2899953 w 4145280"/>
              <a:gd name="connsiteY1" fmla="*/ 8710 h 4864826"/>
              <a:gd name="connsiteX2" fmla="*/ 4145280 w 4145280"/>
              <a:gd name="connsiteY2" fmla="*/ 4290061 h 4864826"/>
              <a:gd name="connsiteX3" fmla="*/ 0 w 4145280"/>
              <a:gd name="connsiteY3" fmla="*/ 4864826 h 4864826"/>
              <a:gd name="connsiteX4" fmla="*/ 0 w 4145280"/>
              <a:gd name="connsiteY4" fmla="*/ 0 h 4864826"/>
              <a:gd name="connsiteX0" fmla="*/ 0 w 4145280"/>
              <a:gd name="connsiteY0" fmla="*/ 0 h 4864826"/>
              <a:gd name="connsiteX1" fmla="*/ 2987039 w 4145280"/>
              <a:gd name="connsiteY1" fmla="*/ 17418 h 4864826"/>
              <a:gd name="connsiteX2" fmla="*/ 4145280 w 4145280"/>
              <a:gd name="connsiteY2" fmla="*/ 4290061 h 4864826"/>
              <a:gd name="connsiteX3" fmla="*/ 0 w 4145280"/>
              <a:gd name="connsiteY3" fmla="*/ 4864826 h 4864826"/>
              <a:gd name="connsiteX4" fmla="*/ 0 w 4145280"/>
              <a:gd name="connsiteY4" fmla="*/ 0 h 4864826"/>
              <a:gd name="connsiteX0" fmla="*/ 0 w 4145280"/>
              <a:gd name="connsiteY0" fmla="*/ 8707 h 4873533"/>
              <a:gd name="connsiteX1" fmla="*/ 2987039 w 4145280"/>
              <a:gd name="connsiteY1" fmla="*/ 0 h 4873533"/>
              <a:gd name="connsiteX2" fmla="*/ 4145280 w 4145280"/>
              <a:gd name="connsiteY2" fmla="*/ 4298768 h 4873533"/>
              <a:gd name="connsiteX3" fmla="*/ 0 w 4145280"/>
              <a:gd name="connsiteY3" fmla="*/ 4873533 h 4873533"/>
              <a:gd name="connsiteX4" fmla="*/ 0 w 4145280"/>
              <a:gd name="connsiteY4" fmla="*/ 8707 h 4873533"/>
              <a:gd name="connsiteX0" fmla="*/ 0 w 5878285"/>
              <a:gd name="connsiteY0" fmla="*/ 0 h 4864826"/>
              <a:gd name="connsiteX1" fmla="*/ 5878285 w 5878285"/>
              <a:gd name="connsiteY1" fmla="*/ 470264 h 4864826"/>
              <a:gd name="connsiteX2" fmla="*/ 4145280 w 5878285"/>
              <a:gd name="connsiteY2" fmla="*/ 4290061 h 4864826"/>
              <a:gd name="connsiteX3" fmla="*/ 0 w 5878285"/>
              <a:gd name="connsiteY3" fmla="*/ 4864826 h 4864826"/>
              <a:gd name="connsiteX4" fmla="*/ 0 w 5878285"/>
              <a:gd name="connsiteY4" fmla="*/ 0 h 4864826"/>
              <a:gd name="connsiteX0" fmla="*/ 0 w 5878285"/>
              <a:gd name="connsiteY0" fmla="*/ 0 h 4864826"/>
              <a:gd name="connsiteX1" fmla="*/ 5878285 w 5878285"/>
              <a:gd name="connsiteY1" fmla="*/ 470264 h 4864826"/>
              <a:gd name="connsiteX2" fmla="*/ 5843451 w 5878285"/>
              <a:gd name="connsiteY2" fmla="*/ 4072346 h 4864826"/>
              <a:gd name="connsiteX3" fmla="*/ 0 w 5878285"/>
              <a:gd name="connsiteY3" fmla="*/ 4864826 h 4864826"/>
              <a:gd name="connsiteX4" fmla="*/ 0 w 5878285"/>
              <a:gd name="connsiteY4" fmla="*/ 0 h 4864826"/>
              <a:gd name="connsiteX0" fmla="*/ 0 w 5878285"/>
              <a:gd name="connsiteY0" fmla="*/ 0 h 4873534"/>
              <a:gd name="connsiteX1" fmla="*/ 5878285 w 5878285"/>
              <a:gd name="connsiteY1" fmla="*/ 470264 h 4873534"/>
              <a:gd name="connsiteX2" fmla="*/ 5843451 w 5878285"/>
              <a:gd name="connsiteY2" fmla="*/ 4072346 h 4873534"/>
              <a:gd name="connsiteX3" fmla="*/ 8708 w 5878285"/>
              <a:gd name="connsiteY3" fmla="*/ 4873534 h 4873534"/>
              <a:gd name="connsiteX4" fmla="*/ 0 w 5878285"/>
              <a:gd name="connsiteY4" fmla="*/ 0 h 4873534"/>
              <a:gd name="connsiteX0" fmla="*/ 17670 w 5869829"/>
              <a:gd name="connsiteY0" fmla="*/ 0 h 4455522"/>
              <a:gd name="connsiteX1" fmla="*/ 5869829 w 5869829"/>
              <a:gd name="connsiteY1" fmla="*/ 52252 h 4455522"/>
              <a:gd name="connsiteX2" fmla="*/ 5834995 w 5869829"/>
              <a:gd name="connsiteY2" fmla="*/ 3654334 h 4455522"/>
              <a:gd name="connsiteX3" fmla="*/ 252 w 5869829"/>
              <a:gd name="connsiteY3" fmla="*/ 4455522 h 4455522"/>
              <a:gd name="connsiteX4" fmla="*/ 17670 w 5869829"/>
              <a:gd name="connsiteY4" fmla="*/ 0 h 4455522"/>
              <a:gd name="connsiteX0" fmla="*/ 17670 w 5869829"/>
              <a:gd name="connsiteY0" fmla="*/ 0 h 4438105"/>
              <a:gd name="connsiteX1" fmla="*/ 5869829 w 5869829"/>
              <a:gd name="connsiteY1" fmla="*/ 34835 h 4438105"/>
              <a:gd name="connsiteX2" fmla="*/ 5834995 w 5869829"/>
              <a:gd name="connsiteY2" fmla="*/ 3636917 h 4438105"/>
              <a:gd name="connsiteX3" fmla="*/ 252 w 5869829"/>
              <a:gd name="connsiteY3" fmla="*/ 4438105 h 4438105"/>
              <a:gd name="connsiteX4" fmla="*/ 17670 w 5869829"/>
              <a:gd name="connsiteY4" fmla="*/ 0 h 4438105"/>
              <a:gd name="connsiteX0" fmla="*/ 838 w 5870414"/>
              <a:gd name="connsiteY0" fmla="*/ 0 h 4429397"/>
              <a:gd name="connsiteX1" fmla="*/ 5870414 w 5870414"/>
              <a:gd name="connsiteY1" fmla="*/ 26127 h 4429397"/>
              <a:gd name="connsiteX2" fmla="*/ 5835580 w 5870414"/>
              <a:gd name="connsiteY2" fmla="*/ 3628209 h 4429397"/>
              <a:gd name="connsiteX3" fmla="*/ 837 w 5870414"/>
              <a:gd name="connsiteY3" fmla="*/ 4429397 h 4429397"/>
              <a:gd name="connsiteX4" fmla="*/ 838 w 5870414"/>
              <a:gd name="connsiteY4" fmla="*/ 0 h 4429397"/>
              <a:gd name="connsiteX0" fmla="*/ 0 w 5869576"/>
              <a:gd name="connsiteY0" fmla="*/ 0 h 4194266"/>
              <a:gd name="connsiteX1" fmla="*/ 5869576 w 5869576"/>
              <a:gd name="connsiteY1" fmla="*/ 26127 h 4194266"/>
              <a:gd name="connsiteX2" fmla="*/ 5834742 w 5869576"/>
              <a:gd name="connsiteY2" fmla="*/ 3628209 h 4194266"/>
              <a:gd name="connsiteX3" fmla="*/ 1689462 w 5869576"/>
              <a:gd name="connsiteY3" fmla="*/ 4194266 h 4194266"/>
              <a:gd name="connsiteX4" fmla="*/ 0 w 5869576"/>
              <a:gd name="connsiteY4" fmla="*/ 0 h 4194266"/>
              <a:gd name="connsiteX0" fmla="*/ 0 w 5869576"/>
              <a:gd name="connsiteY0" fmla="*/ 0 h 4194266"/>
              <a:gd name="connsiteX1" fmla="*/ 5869576 w 5869576"/>
              <a:gd name="connsiteY1" fmla="*/ 26127 h 4194266"/>
              <a:gd name="connsiteX2" fmla="*/ 5834742 w 5869576"/>
              <a:gd name="connsiteY2" fmla="*/ 3628209 h 4194266"/>
              <a:gd name="connsiteX3" fmla="*/ 1689462 w 5869576"/>
              <a:gd name="connsiteY3" fmla="*/ 4194266 h 4194266"/>
              <a:gd name="connsiteX4" fmla="*/ 0 w 5869576"/>
              <a:gd name="connsiteY4" fmla="*/ 0 h 4194266"/>
              <a:gd name="connsiteX0" fmla="*/ 0 w 5869576"/>
              <a:gd name="connsiteY0" fmla="*/ 0 h 4194266"/>
              <a:gd name="connsiteX1" fmla="*/ 5869576 w 5869576"/>
              <a:gd name="connsiteY1" fmla="*/ 26127 h 4194266"/>
              <a:gd name="connsiteX2" fmla="*/ 5834742 w 5869576"/>
              <a:gd name="connsiteY2" fmla="*/ 3628209 h 4194266"/>
              <a:gd name="connsiteX3" fmla="*/ 1689462 w 5869576"/>
              <a:gd name="connsiteY3" fmla="*/ 4194266 h 4194266"/>
              <a:gd name="connsiteX4" fmla="*/ 0 w 5869576"/>
              <a:gd name="connsiteY4" fmla="*/ 0 h 419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69576" h="4194266">
                <a:moveTo>
                  <a:pt x="0" y="0"/>
                </a:moveTo>
                <a:lnTo>
                  <a:pt x="5869576" y="26127"/>
                </a:lnTo>
                <a:lnTo>
                  <a:pt x="5834742" y="3628209"/>
                </a:lnTo>
                <a:lnTo>
                  <a:pt x="1689462" y="4194266"/>
                </a:lnTo>
                <a:lnTo>
                  <a:pt x="0" y="0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34721366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ext -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2194107"/>
            <a:ext cx="60960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3241662"/>
            <a:ext cx="4201886" cy="1652555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4811486" y="3241662"/>
            <a:ext cx="3879668" cy="1652555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25535"/>
            <a:ext cx="9144000" cy="2219642"/>
          </a:xfrm>
          <a:custGeom>
            <a:avLst/>
            <a:gdLst>
              <a:gd name="connsiteX0" fmla="*/ 0 w 9144000"/>
              <a:gd name="connsiteY0" fmla="*/ 0 h 2219642"/>
              <a:gd name="connsiteX1" fmla="*/ 9144000 w 9144000"/>
              <a:gd name="connsiteY1" fmla="*/ 0 h 2219642"/>
              <a:gd name="connsiteX2" fmla="*/ 9144000 w 9144000"/>
              <a:gd name="connsiteY2" fmla="*/ 2219642 h 2219642"/>
              <a:gd name="connsiteX3" fmla="*/ 0 w 9144000"/>
              <a:gd name="connsiteY3" fmla="*/ 2219642 h 2219642"/>
              <a:gd name="connsiteX4" fmla="*/ 0 w 9144000"/>
              <a:gd name="connsiteY4" fmla="*/ 0 h 2219642"/>
              <a:gd name="connsiteX0" fmla="*/ 0 w 9144000"/>
              <a:gd name="connsiteY0" fmla="*/ 0 h 2219642"/>
              <a:gd name="connsiteX1" fmla="*/ 9144000 w 9144000"/>
              <a:gd name="connsiteY1" fmla="*/ 0 h 2219642"/>
              <a:gd name="connsiteX2" fmla="*/ 9144000 w 9144000"/>
              <a:gd name="connsiteY2" fmla="*/ 2219642 h 2219642"/>
              <a:gd name="connsiteX3" fmla="*/ 8709 w 9144000"/>
              <a:gd name="connsiteY3" fmla="*/ 1784213 h 2219642"/>
              <a:gd name="connsiteX4" fmla="*/ 0 w 9144000"/>
              <a:gd name="connsiteY4" fmla="*/ 0 h 221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2219642">
                <a:moveTo>
                  <a:pt x="0" y="0"/>
                </a:moveTo>
                <a:lnTo>
                  <a:pt x="9144000" y="0"/>
                </a:lnTo>
                <a:lnTo>
                  <a:pt x="9144000" y="2219642"/>
                </a:lnTo>
                <a:lnTo>
                  <a:pt x="8709" y="1784213"/>
                </a:lnTo>
                <a:lnTo>
                  <a:pt x="0" y="0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38353368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Text -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320274"/>
            <a:ext cx="60960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1367829"/>
            <a:ext cx="4201886" cy="1652555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4811486" y="1367829"/>
            <a:ext cx="3879668" cy="1652555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210689"/>
            <a:ext cx="9144000" cy="2219642"/>
          </a:xfrm>
          <a:prstGeom prst="rect">
            <a:avLst/>
          </a:pr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3612890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Text -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320274"/>
            <a:ext cx="441137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1367829"/>
            <a:ext cx="4201886" cy="3221588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033554" y="0"/>
            <a:ext cx="4110446" cy="5143500"/>
          </a:xfrm>
          <a:custGeom>
            <a:avLst/>
            <a:gdLst>
              <a:gd name="connsiteX0" fmla="*/ 0 w 4110446"/>
              <a:gd name="connsiteY0" fmla="*/ 0 h 5143500"/>
              <a:gd name="connsiteX1" fmla="*/ 4110446 w 4110446"/>
              <a:gd name="connsiteY1" fmla="*/ 0 h 5143500"/>
              <a:gd name="connsiteX2" fmla="*/ 4110446 w 4110446"/>
              <a:gd name="connsiteY2" fmla="*/ 5143500 h 5143500"/>
              <a:gd name="connsiteX3" fmla="*/ 0 w 4110446"/>
              <a:gd name="connsiteY3" fmla="*/ 5143500 h 5143500"/>
              <a:gd name="connsiteX4" fmla="*/ 0 w 4110446"/>
              <a:gd name="connsiteY4" fmla="*/ 0 h 5143500"/>
              <a:gd name="connsiteX0" fmla="*/ 1088571 w 4110446"/>
              <a:gd name="connsiteY0" fmla="*/ 0 h 5143500"/>
              <a:gd name="connsiteX1" fmla="*/ 4110446 w 4110446"/>
              <a:gd name="connsiteY1" fmla="*/ 0 h 5143500"/>
              <a:gd name="connsiteX2" fmla="*/ 4110446 w 4110446"/>
              <a:gd name="connsiteY2" fmla="*/ 5143500 h 5143500"/>
              <a:gd name="connsiteX3" fmla="*/ 0 w 4110446"/>
              <a:gd name="connsiteY3" fmla="*/ 5143500 h 5143500"/>
              <a:gd name="connsiteX4" fmla="*/ 1088571 w 4110446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0446" h="5143500">
                <a:moveTo>
                  <a:pt x="1088571" y="0"/>
                </a:moveTo>
                <a:lnTo>
                  <a:pt x="4110446" y="0"/>
                </a:lnTo>
                <a:lnTo>
                  <a:pt x="4110446" y="5143500"/>
                </a:lnTo>
                <a:lnTo>
                  <a:pt x="0" y="5143500"/>
                </a:lnTo>
                <a:lnTo>
                  <a:pt x="1088571" y="0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37231165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Text -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3450" y="320274"/>
            <a:ext cx="441137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3"/>
          </p:nvPr>
        </p:nvSpPr>
        <p:spPr>
          <a:xfrm>
            <a:off x="4466517" y="1367829"/>
            <a:ext cx="4201886" cy="3221588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110446" cy="5143500"/>
          </a:xfrm>
          <a:custGeom>
            <a:avLst/>
            <a:gdLst>
              <a:gd name="connsiteX0" fmla="*/ 0 w 4110446"/>
              <a:gd name="connsiteY0" fmla="*/ 0 h 5143500"/>
              <a:gd name="connsiteX1" fmla="*/ 4110446 w 4110446"/>
              <a:gd name="connsiteY1" fmla="*/ 0 h 5143500"/>
              <a:gd name="connsiteX2" fmla="*/ 4110446 w 4110446"/>
              <a:gd name="connsiteY2" fmla="*/ 5143500 h 5143500"/>
              <a:gd name="connsiteX3" fmla="*/ 0 w 4110446"/>
              <a:gd name="connsiteY3" fmla="*/ 5143500 h 5143500"/>
              <a:gd name="connsiteX4" fmla="*/ 0 w 4110446"/>
              <a:gd name="connsiteY4" fmla="*/ 0 h 5143500"/>
              <a:gd name="connsiteX0" fmla="*/ 0 w 4110446"/>
              <a:gd name="connsiteY0" fmla="*/ 8709 h 5152209"/>
              <a:gd name="connsiteX1" fmla="*/ 3631474 w 4110446"/>
              <a:gd name="connsiteY1" fmla="*/ 0 h 5152209"/>
              <a:gd name="connsiteX2" fmla="*/ 4110446 w 4110446"/>
              <a:gd name="connsiteY2" fmla="*/ 5152209 h 5152209"/>
              <a:gd name="connsiteX3" fmla="*/ 0 w 4110446"/>
              <a:gd name="connsiteY3" fmla="*/ 5152209 h 5152209"/>
              <a:gd name="connsiteX4" fmla="*/ 0 w 4110446"/>
              <a:gd name="connsiteY4" fmla="*/ 8709 h 5152209"/>
              <a:gd name="connsiteX0" fmla="*/ 0 w 4110446"/>
              <a:gd name="connsiteY0" fmla="*/ 0 h 5143500"/>
              <a:gd name="connsiteX1" fmla="*/ 3500845 w 4110446"/>
              <a:gd name="connsiteY1" fmla="*/ 0 h 5143500"/>
              <a:gd name="connsiteX2" fmla="*/ 4110446 w 4110446"/>
              <a:gd name="connsiteY2" fmla="*/ 5143500 h 5143500"/>
              <a:gd name="connsiteX3" fmla="*/ 0 w 4110446"/>
              <a:gd name="connsiteY3" fmla="*/ 5143500 h 5143500"/>
              <a:gd name="connsiteX4" fmla="*/ 0 w 4110446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0446" h="5143500">
                <a:moveTo>
                  <a:pt x="0" y="0"/>
                </a:moveTo>
                <a:lnTo>
                  <a:pt x="3500845" y="0"/>
                </a:lnTo>
                <a:lnTo>
                  <a:pt x="4110446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57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Text -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320274"/>
            <a:ext cx="441137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1367829"/>
            <a:ext cx="4201886" cy="3221588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90308" y="0"/>
            <a:ext cx="1767839" cy="1581694"/>
          </a:xfrm>
          <a:prstGeom prst="rect">
            <a:avLst/>
          </a:pr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5190308" y="1734094"/>
            <a:ext cx="1767839" cy="3409406"/>
          </a:xfrm>
          <a:prstGeom prst="rect">
            <a:avLst/>
          </a:pr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7167152" y="3561806"/>
            <a:ext cx="1767839" cy="1581694"/>
          </a:xfrm>
          <a:prstGeom prst="rect">
            <a:avLst/>
          </a:pr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7167153" y="0"/>
            <a:ext cx="1767839" cy="3409406"/>
          </a:xfrm>
          <a:prstGeom prst="rect">
            <a:avLst/>
          </a:pr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32268873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Text -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7217" y="309622"/>
            <a:ext cx="7652479" cy="8572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3"/>
          </p:nvPr>
        </p:nvSpPr>
        <p:spPr>
          <a:xfrm>
            <a:off x="1158241" y="1357177"/>
            <a:ext cx="7289074" cy="91576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1138881" y="2420983"/>
            <a:ext cx="7595816" cy="2722517"/>
          </a:xfrm>
          <a:prstGeom prst="triangle">
            <a:avLst/>
          </a:pr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18493313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3269345" y="1641910"/>
            <a:ext cx="2473325" cy="2355324"/>
          </a:xfrm>
          <a:solidFill>
            <a:schemeClr val="bg1">
              <a:lumMod val="85000"/>
            </a:schemeClr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/>
            </a:lvl1pPr>
            <a:lvl2pPr marL="88900" indent="-88900" algn="l">
              <a:buFont typeface="Lucida Grande"/>
              <a:buChar char="-"/>
              <a:defRPr sz="1000"/>
            </a:lvl2pPr>
            <a:lvl3pPr marL="177800" indent="-88900" algn="l">
              <a:buFont typeface="Arial"/>
              <a:buChar char="•"/>
              <a:tabLst/>
              <a:defRPr sz="900"/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6"/>
          </p:nvPr>
        </p:nvSpPr>
        <p:spPr>
          <a:xfrm>
            <a:off x="5958548" y="1631750"/>
            <a:ext cx="2473325" cy="2365484"/>
          </a:xfrm>
          <a:solidFill>
            <a:schemeClr val="accent2"/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>
                <a:solidFill>
                  <a:srgbClr val="FFFFFF"/>
                </a:solidFill>
              </a:defRPr>
            </a:lvl1pPr>
            <a:lvl2pPr marL="88900" indent="-88900" algn="l">
              <a:buFont typeface="Lucida Grande"/>
              <a:buChar char="-"/>
              <a:defRPr sz="1000">
                <a:solidFill>
                  <a:srgbClr val="FFFFFF"/>
                </a:solidFill>
              </a:defRPr>
            </a:lvl2pPr>
            <a:lvl3pPr marL="177800" indent="-88900" algn="l">
              <a:buFont typeface="Arial"/>
              <a:buChar char="•"/>
              <a:tabLst/>
              <a:defRPr sz="900">
                <a:solidFill>
                  <a:srgbClr val="FFFFFF"/>
                </a:solidFill>
              </a:defRPr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7"/>
          </p:nvPr>
        </p:nvSpPr>
        <p:spPr>
          <a:xfrm>
            <a:off x="579968" y="1631750"/>
            <a:ext cx="2473325" cy="2365484"/>
          </a:xfrm>
          <a:solidFill>
            <a:schemeClr val="accent3"/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/>
            </a:lvl1pPr>
            <a:lvl2pPr marL="88900" indent="-88900" algn="l">
              <a:buFont typeface="Lucida Grande"/>
              <a:buChar char="-"/>
              <a:defRPr sz="1000"/>
            </a:lvl2pPr>
            <a:lvl3pPr marL="177800" indent="-88900" algn="l">
              <a:buFont typeface="Arial"/>
              <a:buChar char="•"/>
              <a:tabLst/>
              <a:defRPr sz="900"/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296230"/>
            <a:ext cx="6096000" cy="85725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203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version 1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terialise_BL_Wordmark_sRGB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62" y="589280"/>
            <a:ext cx="2523688" cy="1524000"/>
          </a:xfrm>
          <a:prstGeom prst="rect">
            <a:avLst/>
          </a:prstGeom>
        </p:spPr>
      </p:pic>
      <p:pic>
        <p:nvPicPr>
          <p:cNvPr id="25" name="Picture 24" descr="pagina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647"/>
            <a:ext cx="9144000" cy="4986528"/>
          </a:xfrm>
          <a:prstGeom prst="rect">
            <a:avLst/>
          </a:prstGeom>
        </p:spPr>
      </p:pic>
      <p:sp>
        <p:nvSpPr>
          <p:cNvPr id="2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20" name="object 15"/>
          <p:cNvSpPr txBox="1"/>
          <p:nvPr userDrawn="1"/>
        </p:nvSpPr>
        <p:spPr>
          <a:xfrm>
            <a:off x="3295276" y="3262465"/>
            <a:ext cx="5084444" cy="448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80000"/>
              </a:lnSpc>
            </a:pPr>
            <a:endParaRPr sz="3500" dirty="0">
              <a:latin typeface="Arial"/>
              <a:cs typeface="Arial"/>
            </a:endParaRPr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53189" y="2160194"/>
            <a:ext cx="416753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353190" y="3017444"/>
            <a:ext cx="3340220" cy="1113523"/>
          </a:xfrm>
        </p:spPr>
        <p:txBody>
          <a:bodyPr>
            <a:normAutofit/>
          </a:bodyPr>
          <a:lstStyle>
            <a:lvl1pPr marL="0" indent="0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None/>
              <a:defRPr sz="1600" baseline="0">
                <a:solidFill>
                  <a:schemeClr val="accent2"/>
                </a:solidFill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en-US" dirty="0"/>
              <a:t>Add a subtitle</a:t>
            </a:r>
          </a:p>
        </p:txBody>
      </p:sp>
    </p:spTree>
    <p:extLst>
      <p:ext uri="{BB962C8B-B14F-4D97-AF65-F5344CB8AC3E}">
        <p14:creationId xmlns:p14="http://schemas.microsoft.com/office/powerpoint/2010/main" val="3266441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579968" y="1397331"/>
            <a:ext cx="2473325" cy="238125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>
              <a:buFont typeface="Arial"/>
              <a:buNone/>
              <a:defRPr sz="1100" b="1">
                <a:solidFill>
                  <a:schemeClr val="bg1"/>
                </a:solidFill>
              </a:defRPr>
            </a:lvl1pPr>
            <a:lvl2pPr marL="265113" indent="0">
              <a:buFont typeface="Arial"/>
              <a:buNone/>
              <a:defRPr>
                <a:solidFill>
                  <a:schemeClr val="bg1"/>
                </a:solidFill>
              </a:defRPr>
            </a:lvl2pPr>
            <a:lvl3pPr marL="539750" indent="0">
              <a:buNone/>
              <a:defRPr>
                <a:solidFill>
                  <a:schemeClr val="bg1"/>
                </a:solidFill>
              </a:defRPr>
            </a:lvl3pPr>
            <a:lvl4pPr marL="715962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3269345" y="1397331"/>
            <a:ext cx="2473325" cy="238125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>
              <a:buFont typeface="Arial"/>
              <a:buNone/>
              <a:defRPr sz="1100" b="1">
                <a:solidFill>
                  <a:schemeClr val="bg1"/>
                </a:solidFill>
              </a:defRPr>
            </a:lvl1pPr>
            <a:lvl2pPr marL="265113" indent="0">
              <a:buFont typeface="Arial"/>
              <a:buNone/>
              <a:defRPr>
                <a:solidFill>
                  <a:schemeClr val="bg1"/>
                </a:solidFill>
              </a:defRPr>
            </a:lvl2pPr>
            <a:lvl3pPr marL="539750" indent="0">
              <a:buNone/>
              <a:defRPr>
                <a:solidFill>
                  <a:schemeClr val="bg1"/>
                </a:solidFill>
              </a:defRPr>
            </a:lvl3pPr>
            <a:lvl4pPr marL="715962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5958548" y="1397331"/>
            <a:ext cx="2473325" cy="238125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>
              <a:buFont typeface="Arial"/>
              <a:buNone/>
              <a:defRPr sz="1100" b="1">
                <a:solidFill>
                  <a:schemeClr val="bg1"/>
                </a:solidFill>
              </a:defRPr>
            </a:lvl1pPr>
            <a:lvl2pPr marL="265113" indent="0">
              <a:buFont typeface="Arial"/>
              <a:buNone/>
              <a:defRPr>
                <a:solidFill>
                  <a:schemeClr val="bg1"/>
                </a:solidFill>
              </a:defRPr>
            </a:lvl2pPr>
            <a:lvl3pPr marL="539750" indent="0">
              <a:buNone/>
              <a:defRPr>
                <a:solidFill>
                  <a:schemeClr val="bg1"/>
                </a:solidFill>
              </a:defRPr>
            </a:lvl3pPr>
            <a:lvl4pPr marL="715962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3269345" y="1641910"/>
            <a:ext cx="2473325" cy="1262063"/>
          </a:xfrm>
          <a:solidFill>
            <a:schemeClr val="bg1">
              <a:lumMod val="85000"/>
            </a:schemeClr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/>
            </a:lvl1pPr>
            <a:lvl2pPr marL="88900" indent="-88900" algn="l">
              <a:buFont typeface="Lucida Grande"/>
              <a:buChar char="-"/>
              <a:defRPr sz="1000"/>
            </a:lvl2pPr>
            <a:lvl3pPr marL="177800" indent="-88900" algn="l">
              <a:buFont typeface="Arial"/>
              <a:buChar char="•"/>
              <a:tabLst/>
              <a:defRPr sz="900"/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6"/>
          </p:nvPr>
        </p:nvSpPr>
        <p:spPr>
          <a:xfrm>
            <a:off x="5958548" y="1631750"/>
            <a:ext cx="2473325" cy="1262063"/>
          </a:xfrm>
          <a:solidFill>
            <a:schemeClr val="accent2"/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>
                <a:solidFill>
                  <a:srgbClr val="FFFFFF"/>
                </a:solidFill>
              </a:defRPr>
            </a:lvl1pPr>
            <a:lvl2pPr marL="88900" indent="-88900" algn="l">
              <a:buFont typeface="Lucida Grande"/>
              <a:buChar char="-"/>
              <a:defRPr sz="1000">
                <a:solidFill>
                  <a:srgbClr val="FFFFFF"/>
                </a:solidFill>
              </a:defRPr>
            </a:lvl2pPr>
            <a:lvl3pPr marL="177800" indent="-88900" algn="l">
              <a:buFont typeface="Arial"/>
              <a:buChar char="•"/>
              <a:tabLst/>
              <a:defRPr sz="900">
                <a:solidFill>
                  <a:srgbClr val="FFFFFF"/>
                </a:solidFill>
              </a:defRPr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7"/>
          </p:nvPr>
        </p:nvSpPr>
        <p:spPr>
          <a:xfrm>
            <a:off x="579968" y="1631750"/>
            <a:ext cx="2473325" cy="1262063"/>
          </a:xfrm>
          <a:solidFill>
            <a:schemeClr val="accent3"/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/>
            </a:lvl1pPr>
            <a:lvl2pPr marL="88900" indent="-88900" algn="l">
              <a:buFont typeface="Lucida Grande"/>
              <a:buChar char="-"/>
              <a:defRPr sz="1000"/>
            </a:lvl2pPr>
            <a:lvl3pPr marL="177800" indent="-88900" algn="l">
              <a:buFont typeface="Arial"/>
              <a:buChar char="•"/>
              <a:tabLst/>
              <a:defRPr sz="900"/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2"/>
          <p:cNvSpPr>
            <a:spLocks noGrp="1"/>
          </p:cNvSpPr>
          <p:nvPr>
            <p:ph type="pic" sz="quarter" idx="18"/>
          </p:nvPr>
        </p:nvSpPr>
        <p:spPr>
          <a:xfrm>
            <a:off x="579968" y="2899728"/>
            <a:ext cx="2473325" cy="1590675"/>
          </a:xfrm>
        </p:spPr>
        <p:txBody>
          <a:bodyPr/>
          <a:lstStyle>
            <a:lvl1pPr marL="0" indent="0" algn="ctr">
              <a:buFont typeface="Arial"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2"/>
          <p:cNvSpPr>
            <a:spLocks noGrp="1"/>
          </p:cNvSpPr>
          <p:nvPr>
            <p:ph type="pic" sz="quarter" idx="19"/>
          </p:nvPr>
        </p:nvSpPr>
        <p:spPr>
          <a:xfrm>
            <a:off x="3269345" y="2909888"/>
            <a:ext cx="2473325" cy="1590675"/>
          </a:xfrm>
        </p:spPr>
        <p:txBody>
          <a:bodyPr/>
          <a:lstStyle>
            <a:lvl1pPr marL="0" indent="0" algn="ctr">
              <a:buFont typeface="Arial"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2"/>
          <p:cNvSpPr>
            <a:spLocks noGrp="1"/>
          </p:cNvSpPr>
          <p:nvPr>
            <p:ph type="pic" sz="quarter" idx="20"/>
          </p:nvPr>
        </p:nvSpPr>
        <p:spPr>
          <a:xfrm>
            <a:off x="5955374" y="2899728"/>
            <a:ext cx="2473325" cy="1590675"/>
          </a:xfrm>
        </p:spPr>
        <p:txBody>
          <a:bodyPr/>
          <a:lstStyle>
            <a:lvl1pPr marL="0" indent="0" algn="ctr">
              <a:buFont typeface="Arial"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296230"/>
            <a:ext cx="6096000" cy="85725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919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3269345" y="2871397"/>
            <a:ext cx="2473325" cy="1262063"/>
          </a:xfrm>
          <a:solidFill>
            <a:schemeClr val="accent1"/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>
                <a:solidFill>
                  <a:schemeClr val="bg1"/>
                </a:solidFill>
              </a:defRPr>
            </a:lvl1pPr>
            <a:lvl2pPr marL="88900" indent="-88900" algn="l">
              <a:buFont typeface="Lucida Grande"/>
              <a:buChar char="-"/>
              <a:defRPr sz="1000">
                <a:solidFill>
                  <a:schemeClr val="bg1"/>
                </a:solidFill>
              </a:defRPr>
            </a:lvl2pPr>
            <a:lvl3pPr marL="177800" indent="-88900" algn="l">
              <a:buFont typeface="Arial"/>
              <a:buChar char="•"/>
              <a:tabLst/>
              <a:defRPr sz="900">
                <a:solidFill>
                  <a:schemeClr val="bg1"/>
                </a:solidFill>
              </a:defRPr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6"/>
          </p:nvPr>
        </p:nvSpPr>
        <p:spPr>
          <a:xfrm>
            <a:off x="5958548" y="2861237"/>
            <a:ext cx="2473325" cy="1262063"/>
          </a:xfrm>
          <a:solidFill>
            <a:schemeClr val="accent2"/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>
                <a:solidFill>
                  <a:srgbClr val="FFFFFF"/>
                </a:solidFill>
              </a:defRPr>
            </a:lvl1pPr>
            <a:lvl2pPr marL="88900" indent="-88900" algn="l">
              <a:buFont typeface="Lucida Grande"/>
              <a:buChar char="-"/>
              <a:defRPr sz="1000">
                <a:solidFill>
                  <a:srgbClr val="FFFFFF"/>
                </a:solidFill>
              </a:defRPr>
            </a:lvl2pPr>
            <a:lvl3pPr marL="177800" indent="-88900" algn="l">
              <a:buFont typeface="Arial"/>
              <a:buChar char="•"/>
              <a:tabLst/>
              <a:defRPr sz="900">
                <a:solidFill>
                  <a:srgbClr val="FFFFFF"/>
                </a:solidFill>
              </a:defRPr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7"/>
          </p:nvPr>
        </p:nvSpPr>
        <p:spPr>
          <a:xfrm>
            <a:off x="579968" y="2861237"/>
            <a:ext cx="2473325" cy="1262063"/>
          </a:xfrm>
          <a:solidFill>
            <a:schemeClr val="accent3"/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/>
            </a:lvl1pPr>
            <a:lvl2pPr marL="88900" indent="-88900" algn="l">
              <a:buFont typeface="Lucida Grande"/>
              <a:buChar char="-"/>
              <a:defRPr sz="1000"/>
            </a:lvl2pPr>
            <a:lvl3pPr marL="177800" indent="-88900" algn="l">
              <a:buFont typeface="Arial"/>
              <a:buChar char="•"/>
              <a:tabLst/>
              <a:defRPr sz="900"/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2"/>
          <p:cNvSpPr>
            <a:spLocks noGrp="1"/>
          </p:cNvSpPr>
          <p:nvPr>
            <p:ph type="pic" sz="quarter" idx="18"/>
          </p:nvPr>
        </p:nvSpPr>
        <p:spPr>
          <a:xfrm>
            <a:off x="579968" y="1778000"/>
            <a:ext cx="2473325" cy="1088825"/>
          </a:xfrm>
          <a:pattFill prst="smCheck">
            <a:fgClr>
              <a:schemeClr val="tx2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2"/>
          <p:cNvSpPr>
            <a:spLocks noGrp="1"/>
          </p:cNvSpPr>
          <p:nvPr>
            <p:ph type="pic" sz="quarter" idx="19"/>
          </p:nvPr>
        </p:nvSpPr>
        <p:spPr>
          <a:xfrm>
            <a:off x="3269345" y="1778000"/>
            <a:ext cx="2473325" cy="1098985"/>
          </a:xfrm>
          <a:pattFill prst="smCheck">
            <a:fgClr>
              <a:schemeClr val="tx2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2"/>
          <p:cNvSpPr>
            <a:spLocks noGrp="1"/>
          </p:cNvSpPr>
          <p:nvPr>
            <p:ph type="pic" sz="quarter" idx="20"/>
          </p:nvPr>
        </p:nvSpPr>
        <p:spPr>
          <a:xfrm>
            <a:off x="5955374" y="1778000"/>
            <a:ext cx="2473325" cy="1088825"/>
          </a:xfrm>
          <a:pattFill prst="smCheck">
            <a:fgClr>
              <a:schemeClr val="tx2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296230"/>
            <a:ext cx="6096000" cy="85725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6983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296230"/>
            <a:ext cx="6096000" cy="85725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1436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2" y="-1"/>
            <a:ext cx="9144000" cy="2422664"/>
          </a:xfrm>
        </p:spPr>
        <p:txBody>
          <a:bodyPr rtlCol="0">
            <a:normAutofit/>
          </a:bodyPr>
          <a:lstStyle>
            <a:lvl1pPr marL="0" indent="0">
              <a:buNone/>
              <a:defRPr sz="75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151916" y="925034"/>
            <a:ext cx="1770644" cy="3168879"/>
          </a:xfrm>
        </p:spPr>
        <p:txBody>
          <a:bodyPr rtlCol="0">
            <a:normAutofit/>
          </a:bodyPr>
          <a:lstStyle>
            <a:lvl1pPr marL="0" indent="0">
              <a:buNone/>
              <a:defRPr sz="75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2284381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version 2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gina3kopi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5"/>
            <a:ext cx="9180002" cy="49113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8771" y="2209555"/>
            <a:ext cx="3732778" cy="1439353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object 15"/>
          <p:cNvSpPr txBox="1"/>
          <p:nvPr userDrawn="1"/>
        </p:nvSpPr>
        <p:spPr>
          <a:xfrm>
            <a:off x="3295276" y="3262465"/>
            <a:ext cx="5084444" cy="448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80000"/>
              </a:lnSpc>
            </a:pPr>
            <a:endParaRPr sz="3500" dirty="0">
              <a:latin typeface="Arial"/>
              <a:cs typeface="Arial"/>
            </a:endParaRPr>
          </a:p>
        </p:txBody>
      </p:sp>
      <p:pic>
        <p:nvPicPr>
          <p:cNvPr id="10" name="Picture 9" descr="Materialise_WT_s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352" y="454614"/>
            <a:ext cx="1417311" cy="70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93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ersion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pagina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569"/>
            <a:ext cx="9144000" cy="44943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28512" y="2149009"/>
            <a:ext cx="3855087" cy="1517999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object 15"/>
          <p:cNvSpPr txBox="1"/>
          <p:nvPr userDrawn="1"/>
        </p:nvSpPr>
        <p:spPr>
          <a:xfrm>
            <a:off x="3295276" y="3262465"/>
            <a:ext cx="5084444" cy="448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80000"/>
              </a:lnSpc>
            </a:pPr>
            <a:endParaRPr sz="3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9050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57199" y="2075310"/>
            <a:ext cx="7077075" cy="24655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21829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-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 descr="pagina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930"/>
            <a:ext cx="9144000" cy="1126435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222856" y="3956785"/>
            <a:ext cx="3359150" cy="495300"/>
          </a:xfrm>
        </p:spPr>
        <p:txBody>
          <a:bodyPr anchor="b"/>
          <a:lstStyle>
            <a:lvl1pPr marL="0" indent="0" algn="r">
              <a:buFont typeface="Arial"/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2075310"/>
            <a:ext cx="6096000" cy="16090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7292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67359" y="2288667"/>
            <a:ext cx="7077075" cy="2273173"/>
          </a:xfrm>
        </p:spPr>
        <p:txBody>
          <a:bodyPr>
            <a:normAutofit/>
          </a:bodyPr>
          <a:lstStyle>
            <a:lvl1pPr marL="263525" indent="-263525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AutoNum type="arabicPeriod"/>
              <a:defRPr sz="1600">
                <a:solidFill>
                  <a:schemeClr val="accent2"/>
                </a:solidFill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agenda[1]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1720"/>
            <a:ext cx="9144000" cy="10180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1346487"/>
            <a:ext cx="6096000" cy="653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83115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706411"/>
            <a:ext cx="416753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4641669" y="-8710"/>
            <a:ext cx="4502331" cy="5152209"/>
          </a:xfrm>
          <a:custGeom>
            <a:avLst/>
            <a:gdLst>
              <a:gd name="connsiteX0" fmla="*/ 0 w 4502331"/>
              <a:gd name="connsiteY0" fmla="*/ 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4" fmla="*/ 0 w 4502331"/>
              <a:gd name="connsiteY4" fmla="*/ 0 h 5143500"/>
              <a:gd name="connsiteX0" fmla="*/ 1045028 w 4502331"/>
              <a:gd name="connsiteY0" fmla="*/ 0 h 5152209"/>
              <a:gd name="connsiteX1" fmla="*/ 4502331 w 4502331"/>
              <a:gd name="connsiteY1" fmla="*/ 8709 h 5152209"/>
              <a:gd name="connsiteX2" fmla="*/ 4502331 w 4502331"/>
              <a:gd name="connsiteY2" fmla="*/ 5152209 h 5152209"/>
              <a:gd name="connsiteX3" fmla="*/ 0 w 4502331"/>
              <a:gd name="connsiteY3" fmla="*/ 5152209 h 5152209"/>
              <a:gd name="connsiteX4" fmla="*/ 1045028 w 4502331"/>
              <a:gd name="connsiteY4" fmla="*/ 0 h 5152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02331" h="5152209">
                <a:moveTo>
                  <a:pt x="1045028" y="0"/>
                </a:moveTo>
                <a:lnTo>
                  <a:pt x="4502331" y="8709"/>
                </a:lnTo>
                <a:lnTo>
                  <a:pt x="4502331" y="5152209"/>
                </a:lnTo>
                <a:lnTo>
                  <a:pt x="0" y="5152209"/>
                </a:lnTo>
                <a:lnTo>
                  <a:pt x="1045028" y="0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vert="horz" lIns="91440" tIns="45720" rIns="91440" bIns="45720" numCol="1" rtlCol="0" anchor="ctr">
            <a:normAutofit/>
          </a:bodyPr>
          <a:lstStyle>
            <a:lvl1pPr>
              <a:defRPr lang="nl-BE" dirty="0">
                <a:solidFill>
                  <a:srgbClr val="0070C0"/>
                </a:solidFill>
              </a:defRPr>
            </a:lvl1pPr>
          </a:lstStyle>
          <a:p>
            <a:pPr marL="0" lvl="0" indent="0" algn="ctr">
              <a:buNone/>
            </a:pPr>
            <a:r>
              <a:rPr lang="nl-BE" dirty="0"/>
              <a:t>Click to add a picture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74134" y="1563661"/>
            <a:ext cx="3340220" cy="1113523"/>
          </a:xfrm>
        </p:spPr>
        <p:txBody>
          <a:bodyPr>
            <a:normAutofit/>
          </a:bodyPr>
          <a:lstStyle>
            <a:lvl1pPr marL="0" indent="0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None/>
              <a:defRPr sz="1600" baseline="0">
                <a:solidFill>
                  <a:schemeClr val="accent2"/>
                </a:solidFill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en-US" dirty="0"/>
              <a:t>Add a subtitle</a:t>
            </a:r>
          </a:p>
        </p:txBody>
      </p:sp>
    </p:spTree>
    <p:extLst>
      <p:ext uri="{BB962C8B-B14F-4D97-AF65-F5344CB8AC3E}">
        <p14:creationId xmlns:p14="http://schemas.microsoft.com/office/powerpoint/2010/main" val="1591054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706411"/>
            <a:ext cx="416753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3962401" y="536936"/>
            <a:ext cx="5181600" cy="4606564"/>
          </a:xfrm>
          <a:custGeom>
            <a:avLst/>
            <a:gdLst>
              <a:gd name="connsiteX0" fmla="*/ 0 w 4502331"/>
              <a:gd name="connsiteY0" fmla="*/ 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4" fmla="*/ 0 w 4502331"/>
              <a:gd name="connsiteY4" fmla="*/ 0 h 5143500"/>
              <a:gd name="connsiteX0" fmla="*/ 1045028 w 4502331"/>
              <a:gd name="connsiteY0" fmla="*/ 0 h 5152209"/>
              <a:gd name="connsiteX1" fmla="*/ 4502331 w 4502331"/>
              <a:gd name="connsiteY1" fmla="*/ 8709 h 5152209"/>
              <a:gd name="connsiteX2" fmla="*/ 4502331 w 4502331"/>
              <a:gd name="connsiteY2" fmla="*/ 5152209 h 5152209"/>
              <a:gd name="connsiteX3" fmla="*/ 0 w 4502331"/>
              <a:gd name="connsiteY3" fmla="*/ 5152209 h 5152209"/>
              <a:gd name="connsiteX4" fmla="*/ 1045028 w 4502331"/>
              <a:gd name="connsiteY4" fmla="*/ 0 h 5152209"/>
              <a:gd name="connsiteX0" fmla="*/ 0 w 4502331"/>
              <a:gd name="connsiteY0" fmla="*/ 514350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0" fmla="*/ 0 w 4502331"/>
              <a:gd name="connsiteY0" fmla="*/ 4002678 h 4002678"/>
              <a:gd name="connsiteX1" fmla="*/ 4502331 w 4502331"/>
              <a:gd name="connsiteY1" fmla="*/ 0 h 4002678"/>
              <a:gd name="connsiteX2" fmla="*/ 4502331 w 4502331"/>
              <a:gd name="connsiteY2" fmla="*/ 4002678 h 4002678"/>
              <a:gd name="connsiteX3" fmla="*/ 0 w 4502331"/>
              <a:gd name="connsiteY3" fmla="*/ 4002678 h 400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2331" h="4002678">
                <a:moveTo>
                  <a:pt x="0" y="4002678"/>
                </a:moveTo>
                <a:lnTo>
                  <a:pt x="4502331" y="0"/>
                </a:lnTo>
                <a:lnTo>
                  <a:pt x="4502331" y="4002678"/>
                </a:lnTo>
                <a:lnTo>
                  <a:pt x="0" y="4002678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vert="horz" lIns="91440" tIns="45720" rIns="91440" bIns="45720" numCol="1" rtlCol="0" anchor="ctr">
            <a:normAutofit/>
          </a:bodyPr>
          <a:lstStyle>
            <a:lvl1pPr>
              <a:defRPr lang="nl-BE" dirty="0">
                <a:solidFill>
                  <a:srgbClr val="0070C0"/>
                </a:solidFill>
              </a:defRPr>
            </a:lvl1pPr>
          </a:lstStyle>
          <a:p>
            <a:pPr marL="0" lvl="0" indent="0" algn="ctr">
              <a:buNone/>
            </a:pPr>
            <a:r>
              <a:rPr lang="nl-BE" dirty="0"/>
              <a:t>Add a picture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74134" y="1563661"/>
            <a:ext cx="3340220" cy="1113523"/>
          </a:xfrm>
        </p:spPr>
        <p:txBody>
          <a:bodyPr>
            <a:normAutofit/>
          </a:bodyPr>
          <a:lstStyle>
            <a:lvl1pPr marL="0" indent="0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None/>
              <a:defRPr sz="1600" baseline="0">
                <a:solidFill>
                  <a:schemeClr val="accent2"/>
                </a:solidFill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en-US" dirty="0"/>
              <a:t>Add a subtitle</a:t>
            </a:r>
          </a:p>
        </p:txBody>
      </p:sp>
    </p:spTree>
    <p:extLst>
      <p:ext uri="{BB962C8B-B14F-4D97-AF65-F5344CB8AC3E}">
        <p14:creationId xmlns:p14="http://schemas.microsoft.com/office/powerpoint/2010/main" val="1970524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4133" y="706411"/>
            <a:ext cx="6096000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583" y="2067343"/>
            <a:ext cx="7066517" cy="226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</p:txBody>
      </p:sp>
      <p:pic>
        <p:nvPicPr>
          <p:cNvPr id="12" name="Picture 11" descr="Materialise_BL_sRGB.png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711" y="318660"/>
            <a:ext cx="1173421" cy="579960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79022" y="4656518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2"/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16920" y="4685567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 Hebrew" charset="-79"/>
                <a:ea typeface="Arial Hebrew" charset="-79"/>
                <a:cs typeface="Arial Hebrew" charset="-79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07890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649" r:id="rId2"/>
    <p:sldLayoutId id="2147483660" r:id="rId3"/>
    <p:sldLayoutId id="2147483662" r:id="rId4"/>
    <p:sldLayoutId id="2147483650" r:id="rId5"/>
    <p:sldLayoutId id="2147483664" r:id="rId6"/>
    <p:sldLayoutId id="2147483676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654" r:id="rId20"/>
    <p:sldLayoutId id="2147483708" r:id="rId21"/>
    <p:sldLayoutId id="2147483698" r:id="rId22"/>
    <p:sldLayoutId id="2147483734" r:id="rId23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accent1"/>
          </a:solidFill>
          <a:latin typeface="Arial"/>
          <a:ea typeface="+mj-ea"/>
          <a:cs typeface="+mj-cs"/>
        </a:defRPr>
      </a:lvl1pPr>
    </p:titleStyle>
    <p:bodyStyle>
      <a:lvl1pPr marL="355600" indent="-355600" algn="l" defTabSz="4572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SzPct val="120000"/>
        <a:buFont typeface="Arial" panose="020B0604020202020204" pitchFamily="34" charset="0"/>
        <a:buChar char="•"/>
        <a:defRPr sz="1000" kern="1200">
          <a:solidFill>
            <a:schemeClr val="accent2"/>
          </a:solidFill>
          <a:latin typeface="Arial"/>
          <a:ea typeface="+mn-ea"/>
          <a:cs typeface="+mn-cs"/>
        </a:defRPr>
      </a:lvl1pPr>
      <a:lvl2pPr marL="720725" indent="-365125" algn="l" defTabSz="4572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SzPct val="125000"/>
        <a:buFont typeface="Arial" panose="020B0604020202020204" pitchFamily="34" charset="0"/>
        <a:buChar char="•"/>
        <a:defRPr sz="1000" kern="1200">
          <a:solidFill>
            <a:schemeClr val="accent2"/>
          </a:solidFill>
          <a:latin typeface="Arial"/>
          <a:ea typeface="+mn-ea"/>
          <a:cs typeface="+mn-cs"/>
        </a:defRPr>
      </a:lvl2pPr>
      <a:lvl3pPr marL="893763" indent="-173038" algn="l" defTabSz="4572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Lucida Grande"/>
        <a:buChar char="-"/>
        <a:tabLst/>
        <a:defRPr sz="1000" kern="1200">
          <a:solidFill>
            <a:schemeClr val="accent2"/>
          </a:solidFill>
          <a:latin typeface="Arial"/>
          <a:ea typeface="+mn-ea"/>
          <a:cs typeface="+mn-cs"/>
        </a:defRPr>
      </a:lvl3pPr>
      <a:lvl4pPr marL="1076325" indent="-182563" algn="l" defTabSz="4572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/>
        <a:buChar char="–"/>
        <a:defRPr sz="1000" kern="1200">
          <a:solidFill>
            <a:schemeClr val="accent2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0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leumamsp00001/STREAMICS/server.svc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leumamsp00001/STREAMICS/PostProcessing" TargetMode="Externa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chromium.org/driver/downloads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Python promotion tool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nl-BE" dirty="0"/>
              <a:t>OMS and Streamics</a:t>
            </a:r>
          </a:p>
        </p:txBody>
      </p:sp>
    </p:spTree>
    <p:extLst>
      <p:ext uri="{BB962C8B-B14F-4D97-AF65-F5344CB8AC3E}">
        <p14:creationId xmlns:p14="http://schemas.microsoft.com/office/powerpoint/2010/main" val="2352377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Manufacturing and post-processing software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5C30B6-0FAB-4045-B6F1-A45206EB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6" y="1091935"/>
            <a:ext cx="7145867" cy="383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69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Manufacturing and post-processing software</a:t>
            </a:r>
          </a:p>
        </p:txBody>
      </p:sp>
      <p:pic>
        <p:nvPicPr>
          <p:cNvPr id="2050" name="Picture 2" descr="Production Management Software | Materialise Streamics">
            <a:extLst>
              <a:ext uri="{FF2B5EF4-FFF2-40B4-BE49-F238E27FC236}">
                <a16:creationId xmlns:a16="http://schemas.microsoft.com/office/drawing/2014/main" id="{24B2E828-6B07-4FE0-8427-A14453571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96" y="903393"/>
            <a:ext cx="6992107" cy="415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033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Manufacturing and post-processing software</a:t>
            </a:r>
          </a:p>
        </p:txBody>
      </p:sp>
      <p:pic>
        <p:nvPicPr>
          <p:cNvPr id="3074" name="Picture 2" descr="Production Management Software | Materialise Streamics">
            <a:extLst>
              <a:ext uri="{FF2B5EF4-FFF2-40B4-BE49-F238E27FC236}">
                <a16:creationId xmlns:a16="http://schemas.microsoft.com/office/drawing/2014/main" id="{D842084A-FC1E-440F-A047-B8EDCBF73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99" y="850949"/>
            <a:ext cx="7225420" cy="429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222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199" y="2075310"/>
            <a:ext cx="8111614" cy="2313809"/>
          </a:xfrm>
        </p:spPr>
        <p:txBody>
          <a:bodyPr>
            <a:normAutofit/>
          </a:bodyPr>
          <a:lstStyle/>
          <a:p>
            <a:pPr fontAlgn="auto"/>
            <a:r>
              <a:rPr lang="en-US" sz="1600" dirty="0">
                <a:solidFill>
                  <a:schemeClr val="tx1"/>
                </a:solidFill>
              </a:rPr>
              <a:t>We need to promote cases in both the OMS and Streamics from now on.</a:t>
            </a:r>
          </a:p>
          <a:p>
            <a:pPr marL="355600" lvl="1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E262F3D-3137-4A80-B83F-D7486B193BE5}"/>
              </a:ext>
            </a:extLst>
          </p:cNvPr>
          <p:cNvSpPr txBox="1">
            <a:spLocks/>
          </p:cNvSpPr>
          <p:nvPr/>
        </p:nvSpPr>
        <p:spPr>
          <a:xfrm>
            <a:off x="408780" y="431425"/>
            <a:ext cx="7145867" cy="4849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nl-BE" dirty="0"/>
              <a:t>Good to know</a:t>
            </a:r>
          </a:p>
        </p:txBody>
      </p:sp>
    </p:spTree>
    <p:extLst>
      <p:ext uri="{BB962C8B-B14F-4D97-AF65-F5344CB8AC3E}">
        <p14:creationId xmlns:p14="http://schemas.microsoft.com/office/powerpoint/2010/main" val="4222252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Order ID versus Case ID</a:t>
            </a:r>
          </a:p>
        </p:txBody>
      </p:sp>
    </p:spTree>
    <p:extLst>
      <p:ext uri="{BB962C8B-B14F-4D97-AF65-F5344CB8AC3E}">
        <p14:creationId xmlns:p14="http://schemas.microsoft.com/office/powerpoint/2010/main" val="1459730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ID &lt;&gt; Case ID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5C30B6-0FAB-4045-B6F1-A45206EB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6" y="1091935"/>
            <a:ext cx="7145867" cy="38391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D92F0CB-94CD-4D41-A31D-FE0E4984DA97}"/>
              </a:ext>
            </a:extLst>
          </p:cNvPr>
          <p:cNvSpPr/>
          <p:nvPr/>
        </p:nvSpPr>
        <p:spPr>
          <a:xfrm>
            <a:off x="1653796" y="3236621"/>
            <a:ext cx="1103260" cy="161247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1619667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ID &lt;&gt; Case ID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5C30B6-0FAB-4045-B6F1-A45206EBBC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67" t="54378" r="69025" b="6591"/>
          <a:stretch/>
        </p:blipFill>
        <p:spPr>
          <a:xfrm>
            <a:off x="540287" y="1079055"/>
            <a:ext cx="3477532" cy="33133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D92F0CB-94CD-4D41-A31D-FE0E4984DA97}"/>
              </a:ext>
            </a:extLst>
          </p:cNvPr>
          <p:cNvSpPr/>
          <p:nvPr/>
        </p:nvSpPr>
        <p:spPr>
          <a:xfrm>
            <a:off x="678670" y="1302327"/>
            <a:ext cx="2279276" cy="346364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91C45D-FFE9-45FD-B779-CFE3D0D0D253}"/>
              </a:ext>
            </a:extLst>
          </p:cNvPr>
          <p:cNvSpPr txBox="1">
            <a:spLocks/>
          </p:cNvSpPr>
          <p:nvPr/>
        </p:nvSpPr>
        <p:spPr>
          <a:xfrm>
            <a:off x="4246460" y="1302327"/>
            <a:ext cx="4495758" cy="3313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Order ID: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Unique internal production number of Streamics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(i.e. a number with no meaning)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External order ID: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= Case ID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Unique internal code of the insoles/OMS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(i.e. alternate key)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Customer: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RS Print OMS</a:t>
            </a:r>
            <a:endParaRPr lang="en-US" sz="16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355600" lvl="1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020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Login Streamics</a:t>
            </a:r>
          </a:p>
        </p:txBody>
      </p:sp>
    </p:spTree>
    <p:extLst>
      <p:ext uri="{BB962C8B-B14F-4D97-AF65-F5344CB8AC3E}">
        <p14:creationId xmlns:p14="http://schemas.microsoft.com/office/powerpoint/2010/main" val="1679721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Login desktop application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64128" y="4283913"/>
            <a:ext cx="8111614" cy="484955"/>
          </a:xfrm>
        </p:spPr>
        <p:txBody>
          <a:bodyPr>
            <a:normAutofit/>
          </a:bodyPr>
          <a:lstStyle/>
          <a:p>
            <a:pPr marL="0" indent="0" fontAlgn="auto">
              <a:buNone/>
            </a:pPr>
            <a:r>
              <a:rPr lang="en-US" sz="1600" dirty="0">
                <a:solidFill>
                  <a:schemeClr val="tx1"/>
                </a:solidFill>
                <a:hlinkClick r:id="rId2"/>
              </a:rPr>
              <a:t>http://leumamsp00001/STREAMICS/server.svc</a:t>
            </a:r>
            <a:endParaRPr lang="en-US" sz="1600" dirty="0">
              <a:solidFill>
                <a:schemeClr val="tx1"/>
              </a:solidFill>
            </a:endParaRPr>
          </a:p>
          <a:p>
            <a:pPr marL="355600" lvl="1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634030-BA62-45F8-854E-1E053EBA19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8" t="1908" r="3294" b="1121"/>
          <a:stretch/>
        </p:blipFill>
        <p:spPr>
          <a:xfrm>
            <a:off x="464128" y="1273574"/>
            <a:ext cx="3110345" cy="26531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E7C602-B818-497B-BD17-80F66A5B74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4" t="6181" r="9772" b="10491"/>
          <a:stretch/>
        </p:blipFill>
        <p:spPr>
          <a:xfrm>
            <a:off x="4571999" y="1273573"/>
            <a:ext cx="3267486" cy="265314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264593-6A0A-4AA5-A12D-6C26289979F5}"/>
              </a:ext>
            </a:extLst>
          </p:cNvPr>
          <p:cNvCxnSpPr>
            <a:cxnSpLocks/>
          </p:cNvCxnSpPr>
          <p:nvPr/>
        </p:nvCxnSpPr>
        <p:spPr>
          <a:xfrm flipV="1">
            <a:off x="3366655" y="1475509"/>
            <a:ext cx="1143000" cy="321676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FDA2C96-0ADD-423D-832A-9378D2951B91}"/>
              </a:ext>
            </a:extLst>
          </p:cNvPr>
          <p:cNvCxnSpPr>
            <a:cxnSpLocks/>
          </p:cNvCxnSpPr>
          <p:nvPr/>
        </p:nvCxnSpPr>
        <p:spPr>
          <a:xfrm flipH="1">
            <a:off x="3713018" y="2064327"/>
            <a:ext cx="1052946" cy="2219584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246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Login desktop application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DDC73170-FF6B-4D87-93F2-33E8DAA920B7}"/>
              </a:ext>
            </a:extLst>
          </p:cNvPr>
          <p:cNvSpPr txBox="1">
            <a:spLocks/>
          </p:cNvSpPr>
          <p:nvPr/>
        </p:nvSpPr>
        <p:spPr>
          <a:xfrm>
            <a:off x="4308763" y="1459566"/>
            <a:ext cx="3900055" cy="3313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Login option 1: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firstname.lastname@materialise.be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Login option 2: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Abbreviation of name (first letter first name + last name)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Password: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Personal password Materialise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Tip: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Use the same password for both: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/>
                </a:solidFill>
              </a:rPr>
              <a:t>OMS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/>
                </a:solidFill>
              </a:rPr>
              <a:t>Streamics</a:t>
            </a:r>
            <a:endParaRPr lang="en-US" sz="16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355600" lvl="1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C939E1-2F8B-4E9A-AC52-870F406F26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8" t="1908" r="3294" b="1121"/>
          <a:stretch/>
        </p:blipFill>
        <p:spPr>
          <a:xfrm>
            <a:off x="464128" y="1273574"/>
            <a:ext cx="3110345" cy="265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72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4" r="12514"/>
          <a:stretch>
            <a:fillRect/>
          </a:stretch>
        </p:blipFill>
        <p:spPr/>
      </p:pic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74134" y="1866203"/>
            <a:ext cx="4167535" cy="2920542"/>
          </a:xfrm>
        </p:spPr>
        <p:txBody>
          <a:bodyPr>
            <a:normAutofit lnSpcReduction="10000"/>
          </a:bodyPr>
          <a:lstStyle/>
          <a:p>
            <a:r>
              <a:rPr lang="nl-BE" sz="1200" dirty="0">
                <a:solidFill>
                  <a:srgbClr val="0D0D16"/>
                </a:solidFill>
                <a:cs typeface="Arial"/>
              </a:rPr>
              <a:t>[1] Current OMS flow</a:t>
            </a:r>
          </a:p>
          <a:p>
            <a:r>
              <a:rPr lang="nl-BE" sz="1200" dirty="0">
                <a:solidFill>
                  <a:srgbClr val="0D0D16"/>
                </a:solidFill>
                <a:cs typeface="Arial"/>
              </a:rPr>
              <a:t>[2] Streamics</a:t>
            </a:r>
          </a:p>
          <a:p>
            <a:r>
              <a:rPr lang="nl-BE" sz="1200" dirty="0">
                <a:solidFill>
                  <a:srgbClr val="0D0D16"/>
                </a:solidFill>
                <a:cs typeface="Arial"/>
              </a:rPr>
              <a:t>[3] Order ID versus Case ID</a:t>
            </a:r>
          </a:p>
          <a:p>
            <a:r>
              <a:rPr lang="nl-BE" sz="1200" dirty="0">
                <a:solidFill>
                  <a:srgbClr val="0D0D16"/>
                </a:solidFill>
                <a:cs typeface="Arial"/>
              </a:rPr>
              <a:t>[4] Manual workflow Streamics post-processing</a:t>
            </a:r>
          </a:p>
          <a:p>
            <a:pPr marL="171450" indent="-171450">
              <a:buFontTx/>
              <a:buChar char="-"/>
            </a:pPr>
            <a:r>
              <a:rPr lang="nl-BE" sz="1200" dirty="0">
                <a:solidFill>
                  <a:srgbClr val="0D0D16"/>
                </a:solidFill>
                <a:cs typeface="Arial"/>
              </a:rPr>
              <a:t>Promotion of order</a:t>
            </a:r>
          </a:p>
          <a:p>
            <a:pPr marL="171450" indent="-171450">
              <a:buFontTx/>
              <a:buChar char="-"/>
            </a:pPr>
            <a:r>
              <a:rPr lang="nl-BE" sz="1200" dirty="0">
                <a:solidFill>
                  <a:srgbClr val="0D0D16"/>
                </a:solidFill>
                <a:cs typeface="Arial"/>
              </a:rPr>
              <a:t>Scrapping a printed part</a:t>
            </a:r>
          </a:p>
          <a:p>
            <a:r>
              <a:rPr lang="nl-BE" sz="1200" dirty="0">
                <a:solidFill>
                  <a:srgbClr val="0D0D16"/>
                </a:solidFill>
                <a:cs typeface="Arial"/>
              </a:rPr>
              <a:t>[5] Automated workflow Streamics post-processing</a:t>
            </a:r>
          </a:p>
          <a:p>
            <a:r>
              <a:rPr lang="nl-BE" sz="1200" dirty="0">
                <a:solidFill>
                  <a:srgbClr val="0D0D16"/>
                </a:solidFill>
                <a:cs typeface="Arial"/>
              </a:rPr>
              <a:t>[6] Future</a:t>
            </a:r>
          </a:p>
          <a:p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2018709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Login desktop application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5C30B6-0FAB-4045-B6F1-A45206EB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6" y="1091935"/>
            <a:ext cx="7145867" cy="383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01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Login Streamics</a:t>
            </a:r>
            <a:br>
              <a:rPr lang="en-US" dirty="0"/>
            </a:br>
            <a:r>
              <a:rPr lang="en-US" dirty="0"/>
              <a:t>post-processing</a:t>
            </a:r>
          </a:p>
        </p:txBody>
      </p:sp>
    </p:spTree>
    <p:extLst>
      <p:ext uri="{BB962C8B-B14F-4D97-AF65-F5344CB8AC3E}">
        <p14:creationId xmlns:p14="http://schemas.microsoft.com/office/powerpoint/2010/main" val="410294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4E6A36C2-7C98-4248-A020-EFC027DE7D2E}"/>
              </a:ext>
            </a:extLst>
          </p:cNvPr>
          <p:cNvSpPr txBox="1">
            <a:spLocks/>
          </p:cNvSpPr>
          <p:nvPr/>
        </p:nvSpPr>
        <p:spPr>
          <a:xfrm>
            <a:off x="4308763" y="1188009"/>
            <a:ext cx="3900055" cy="3313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Login option 1: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firstname.lastname@materialise.be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Login option 2: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Abbreviation of name (first letter first name + last name)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Password: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Personal password Materialise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Tip: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Use the same password for both: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/>
                </a:solidFill>
              </a:rPr>
              <a:t>OMS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/>
                </a:solidFill>
              </a:rPr>
              <a:t>Streamics</a:t>
            </a:r>
            <a:endParaRPr lang="en-US" sz="16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355600" lvl="1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Login web application: post-processing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516193" y="4501334"/>
            <a:ext cx="8111614" cy="421482"/>
          </a:xfrm>
        </p:spPr>
        <p:txBody>
          <a:bodyPr>
            <a:normAutofit/>
          </a:bodyPr>
          <a:lstStyle/>
          <a:p>
            <a:pPr marL="0" indent="0" fontAlgn="auto">
              <a:buNone/>
            </a:pPr>
            <a:r>
              <a:rPr lang="en-US" sz="1600" dirty="0">
                <a:solidFill>
                  <a:schemeClr val="tx1"/>
                </a:solidFill>
                <a:hlinkClick r:id="rId2"/>
              </a:rPr>
              <a:t>http://leumamsp00001/STREAMICS/PostProcessing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06D090-B346-4F67-9443-18C499DCC3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53" t="8027" r="4782" b="9171"/>
          <a:stretch/>
        </p:blipFill>
        <p:spPr>
          <a:xfrm>
            <a:off x="394925" y="1191529"/>
            <a:ext cx="3507582" cy="258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90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Manual workflow Streamics</a:t>
            </a:r>
            <a:br>
              <a:rPr lang="en-US" dirty="0"/>
            </a:br>
            <a:r>
              <a:rPr lang="en-US" dirty="0"/>
              <a:t>promotion</a:t>
            </a:r>
          </a:p>
        </p:txBody>
      </p:sp>
    </p:spTree>
    <p:extLst>
      <p:ext uri="{BB962C8B-B14F-4D97-AF65-F5344CB8AC3E}">
        <p14:creationId xmlns:p14="http://schemas.microsoft.com/office/powerpoint/2010/main" val="2042570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199" y="2075310"/>
            <a:ext cx="8111614" cy="2313809"/>
          </a:xfrm>
        </p:spPr>
        <p:txBody>
          <a:bodyPr>
            <a:normAutofit/>
          </a:bodyPr>
          <a:lstStyle/>
          <a:p>
            <a:pPr fontAlgn="auto"/>
            <a:r>
              <a:rPr lang="en-US" sz="1600" dirty="0">
                <a:solidFill>
                  <a:schemeClr val="tx1"/>
                </a:solidFill>
              </a:rPr>
              <a:t>Promoting an order manually requires the order ID.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We will scan the order ID with a QR code</a:t>
            </a:r>
          </a:p>
          <a:p>
            <a:pPr marL="355600" lvl="1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E262F3D-3137-4A80-B83F-D7486B193BE5}"/>
              </a:ext>
            </a:extLst>
          </p:cNvPr>
          <p:cNvSpPr txBox="1">
            <a:spLocks/>
          </p:cNvSpPr>
          <p:nvPr/>
        </p:nvSpPr>
        <p:spPr>
          <a:xfrm>
            <a:off x="408780" y="431425"/>
            <a:ext cx="7145867" cy="4849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nl-BE" dirty="0"/>
              <a:t>Good to know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B76B8E-6457-4CAC-BF14-AE629FFF5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324" y="2909454"/>
            <a:ext cx="1352405" cy="1303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197537-8E10-4727-A401-7DC78709A1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67" t="54378" r="69025" b="6591"/>
          <a:stretch/>
        </p:blipFill>
        <p:spPr>
          <a:xfrm>
            <a:off x="5816751" y="1637546"/>
            <a:ext cx="3031001" cy="28878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E880FB9-4FCC-4867-9E7C-7CB6980F69A6}"/>
              </a:ext>
            </a:extLst>
          </p:cNvPr>
          <p:cNvSpPr/>
          <p:nvPr/>
        </p:nvSpPr>
        <p:spPr>
          <a:xfrm>
            <a:off x="6007311" y="1853919"/>
            <a:ext cx="753707" cy="267150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160639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AA38E3-6A89-4EC7-8BE6-1BE630948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0" y="1921910"/>
            <a:ext cx="3038060" cy="179698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Statuses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98DD10-49A4-4669-94B7-60A6A9F21A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98"/>
          <a:stretch/>
        </p:blipFill>
        <p:spPr>
          <a:xfrm>
            <a:off x="4144528" y="1921910"/>
            <a:ext cx="2914650" cy="2403764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8F078D5-770F-4522-80B8-8D3CDCCAF514}"/>
              </a:ext>
            </a:extLst>
          </p:cNvPr>
          <p:cNvSpPr txBox="1">
            <a:spLocks/>
          </p:cNvSpPr>
          <p:nvPr/>
        </p:nvSpPr>
        <p:spPr>
          <a:xfrm>
            <a:off x="408780" y="1415385"/>
            <a:ext cx="1496341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OMS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D58EEC26-B0C6-44A0-9237-F49F1237B229}"/>
              </a:ext>
            </a:extLst>
          </p:cNvPr>
          <p:cNvSpPr txBox="1">
            <a:spLocks/>
          </p:cNvSpPr>
          <p:nvPr/>
        </p:nvSpPr>
        <p:spPr>
          <a:xfrm>
            <a:off x="4002380" y="1415385"/>
            <a:ext cx="1496341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Streamics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F86DBA-AA2E-431B-86A3-0CAF281CC629}"/>
              </a:ext>
            </a:extLst>
          </p:cNvPr>
          <p:cNvCxnSpPr>
            <a:cxnSpLocks/>
          </p:cNvCxnSpPr>
          <p:nvPr/>
        </p:nvCxnSpPr>
        <p:spPr>
          <a:xfrm>
            <a:off x="6993872" y="1958526"/>
            <a:ext cx="0" cy="829644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FD5409E5-7A82-4BBD-855F-4C94B246A03B}"/>
              </a:ext>
            </a:extLst>
          </p:cNvPr>
          <p:cNvSpPr txBox="1">
            <a:spLocks/>
          </p:cNvSpPr>
          <p:nvPr/>
        </p:nvSpPr>
        <p:spPr>
          <a:xfrm>
            <a:off x="7238879" y="2239955"/>
            <a:ext cx="1496341" cy="3389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Materialise HQ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7EAC4C-7D56-49EC-BD54-B8928E1C61F6}"/>
              </a:ext>
            </a:extLst>
          </p:cNvPr>
          <p:cNvCxnSpPr>
            <a:cxnSpLocks/>
          </p:cNvCxnSpPr>
          <p:nvPr/>
        </p:nvCxnSpPr>
        <p:spPr>
          <a:xfrm>
            <a:off x="6993872" y="2863121"/>
            <a:ext cx="0" cy="1409076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5D073BC3-ACA3-49A5-80FF-5DF2B1281920}"/>
              </a:ext>
            </a:extLst>
          </p:cNvPr>
          <p:cNvSpPr txBox="1">
            <a:spLocks/>
          </p:cNvSpPr>
          <p:nvPr/>
        </p:nvSpPr>
        <p:spPr>
          <a:xfrm>
            <a:off x="7238880" y="3380546"/>
            <a:ext cx="1295398" cy="459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Motion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DB774F3-6FC2-42C1-857C-8A5647C085F5}"/>
              </a:ext>
            </a:extLst>
          </p:cNvPr>
          <p:cNvCxnSpPr>
            <a:cxnSpLocks/>
          </p:cNvCxnSpPr>
          <p:nvPr/>
        </p:nvCxnSpPr>
        <p:spPr>
          <a:xfrm>
            <a:off x="3980507" y="1958526"/>
            <a:ext cx="0" cy="1228019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60AF458-5A7D-479E-A7B4-34443A6F679F}"/>
              </a:ext>
            </a:extLst>
          </p:cNvPr>
          <p:cNvCxnSpPr>
            <a:cxnSpLocks/>
          </p:cNvCxnSpPr>
          <p:nvPr/>
        </p:nvCxnSpPr>
        <p:spPr>
          <a:xfrm>
            <a:off x="3980507" y="3241964"/>
            <a:ext cx="0" cy="658091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BE2BDC-B824-4B3B-95C2-9BB6E631A0A1}"/>
              </a:ext>
            </a:extLst>
          </p:cNvPr>
          <p:cNvCxnSpPr>
            <a:cxnSpLocks/>
          </p:cNvCxnSpPr>
          <p:nvPr/>
        </p:nvCxnSpPr>
        <p:spPr>
          <a:xfrm>
            <a:off x="3980507" y="3943151"/>
            <a:ext cx="0" cy="164722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8545B39-F17D-4661-8D7A-F298CE494183}"/>
              </a:ext>
            </a:extLst>
          </p:cNvPr>
          <p:cNvCxnSpPr>
            <a:cxnSpLocks/>
          </p:cNvCxnSpPr>
          <p:nvPr/>
        </p:nvCxnSpPr>
        <p:spPr>
          <a:xfrm>
            <a:off x="3980507" y="4144446"/>
            <a:ext cx="0" cy="164722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EDFF320-F761-4D37-AD01-7C36701F7FD1}"/>
              </a:ext>
            </a:extLst>
          </p:cNvPr>
          <p:cNvCxnSpPr>
            <a:cxnSpLocks/>
          </p:cNvCxnSpPr>
          <p:nvPr/>
        </p:nvCxnSpPr>
        <p:spPr>
          <a:xfrm flipV="1">
            <a:off x="1375965" y="2578872"/>
            <a:ext cx="2539237" cy="715739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304A91-EBC0-48B2-BBF5-0EF17AE2FB34}"/>
              </a:ext>
            </a:extLst>
          </p:cNvPr>
          <p:cNvCxnSpPr>
            <a:cxnSpLocks/>
          </p:cNvCxnSpPr>
          <p:nvPr/>
        </p:nvCxnSpPr>
        <p:spPr>
          <a:xfrm>
            <a:off x="1375965" y="3413034"/>
            <a:ext cx="2539237" cy="98262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7D3E991-C4C0-44D0-B5D9-D314B3AD9950}"/>
              </a:ext>
            </a:extLst>
          </p:cNvPr>
          <p:cNvCxnSpPr>
            <a:cxnSpLocks/>
          </p:cNvCxnSpPr>
          <p:nvPr/>
        </p:nvCxnSpPr>
        <p:spPr>
          <a:xfrm>
            <a:off x="1391647" y="3531574"/>
            <a:ext cx="2523555" cy="493938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1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Web application: start screen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44ED77-FD2D-4254-B815-A8A9D6AD4F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" r="-1"/>
          <a:stretch/>
        </p:blipFill>
        <p:spPr>
          <a:xfrm>
            <a:off x="1003355" y="1273475"/>
            <a:ext cx="7649453" cy="291822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CEB1C4-0BC0-46C3-88E2-52670D875E29}"/>
              </a:ext>
            </a:extLst>
          </p:cNvPr>
          <p:cNvCxnSpPr>
            <a:cxnSpLocks/>
          </p:cNvCxnSpPr>
          <p:nvPr/>
        </p:nvCxnSpPr>
        <p:spPr>
          <a:xfrm flipV="1">
            <a:off x="1336964" y="2265218"/>
            <a:ext cx="1343891" cy="1212273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62D8DD1-9EC7-4B5F-B5AB-140FDF407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44" y="3565611"/>
            <a:ext cx="1189151" cy="114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363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overview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76027C-4575-4B0A-AB28-C7FF58197A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" t="1359" r="946"/>
          <a:stretch/>
        </p:blipFill>
        <p:spPr>
          <a:xfrm>
            <a:off x="1586873" y="1052945"/>
            <a:ext cx="5541290" cy="395252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B23E65-865F-40FA-AC03-DDA778CD1681}"/>
              </a:ext>
            </a:extLst>
          </p:cNvPr>
          <p:cNvCxnSpPr>
            <a:cxnSpLocks/>
          </p:cNvCxnSpPr>
          <p:nvPr/>
        </p:nvCxnSpPr>
        <p:spPr>
          <a:xfrm>
            <a:off x="7309640" y="1886301"/>
            <a:ext cx="0" cy="2249281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128A053A-5F1A-478E-86D1-BA4B140A606B}"/>
              </a:ext>
            </a:extLst>
          </p:cNvPr>
          <p:cNvSpPr txBox="1">
            <a:spLocks/>
          </p:cNvSpPr>
          <p:nvPr/>
        </p:nvSpPr>
        <p:spPr>
          <a:xfrm>
            <a:off x="7523019" y="2914402"/>
            <a:ext cx="1496341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General info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3C24BF-4B73-4802-8E4E-A46657D1E854}"/>
              </a:ext>
            </a:extLst>
          </p:cNvPr>
          <p:cNvCxnSpPr>
            <a:cxnSpLocks/>
          </p:cNvCxnSpPr>
          <p:nvPr/>
        </p:nvCxnSpPr>
        <p:spPr>
          <a:xfrm>
            <a:off x="7309640" y="4246418"/>
            <a:ext cx="0" cy="249382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777A4CF3-C649-4333-A643-B1A8DA1BB734}"/>
              </a:ext>
            </a:extLst>
          </p:cNvPr>
          <p:cNvSpPr txBox="1">
            <a:spLocks/>
          </p:cNvSpPr>
          <p:nvPr/>
        </p:nvSpPr>
        <p:spPr>
          <a:xfrm>
            <a:off x="7523019" y="4260792"/>
            <a:ext cx="1295398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Parts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665F3B0-D2E2-45AC-96B9-351BEB107824}"/>
              </a:ext>
            </a:extLst>
          </p:cNvPr>
          <p:cNvCxnSpPr>
            <a:cxnSpLocks/>
          </p:cNvCxnSpPr>
          <p:nvPr/>
        </p:nvCxnSpPr>
        <p:spPr>
          <a:xfrm>
            <a:off x="7309640" y="4599709"/>
            <a:ext cx="0" cy="249382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85B35FE-20E1-47A4-8613-2D76887F5614}"/>
              </a:ext>
            </a:extLst>
          </p:cNvPr>
          <p:cNvSpPr txBox="1">
            <a:spLocks/>
          </p:cNvSpPr>
          <p:nvPr/>
        </p:nvSpPr>
        <p:spPr>
          <a:xfrm>
            <a:off x="7523019" y="4599709"/>
            <a:ext cx="1295398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Statuses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94D4FD-FB68-4B7D-B0F2-E1EBF342177B}"/>
              </a:ext>
            </a:extLst>
          </p:cNvPr>
          <p:cNvSpPr/>
          <p:nvPr/>
        </p:nvSpPr>
        <p:spPr>
          <a:xfrm>
            <a:off x="7523019" y="4246418"/>
            <a:ext cx="1156854" cy="330777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186340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parts in production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95C57F-054D-4E30-A190-D80C69CA7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62" y="1559673"/>
            <a:ext cx="8180676" cy="305172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19D2C1A-51F2-4D19-BF41-50C3CD113ED2}"/>
              </a:ext>
            </a:extLst>
          </p:cNvPr>
          <p:cNvSpPr/>
          <p:nvPr/>
        </p:nvSpPr>
        <p:spPr>
          <a:xfrm>
            <a:off x="1717963" y="2343149"/>
            <a:ext cx="3816928" cy="330777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169904-7723-4302-88DB-ECF06F6FE309}"/>
              </a:ext>
            </a:extLst>
          </p:cNvPr>
          <p:cNvSpPr/>
          <p:nvPr/>
        </p:nvSpPr>
        <p:spPr>
          <a:xfrm>
            <a:off x="5534890" y="3534640"/>
            <a:ext cx="2923309" cy="330777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E8F8DA-E63A-4F71-938D-4AD44625E72D}"/>
              </a:ext>
            </a:extLst>
          </p:cNvPr>
          <p:cNvCxnSpPr>
            <a:cxnSpLocks/>
          </p:cNvCxnSpPr>
          <p:nvPr/>
        </p:nvCxnSpPr>
        <p:spPr>
          <a:xfrm flipV="1">
            <a:off x="6024358" y="4230914"/>
            <a:ext cx="0" cy="478972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0A465410-55C1-4689-8A0B-68C9C967C240}"/>
              </a:ext>
            </a:extLst>
          </p:cNvPr>
          <p:cNvSpPr txBox="1">
            <a:spLocks/>
          </p:cNvSpPr>
          <p:nvPr/>
        </p:nvSpPr>
        <p:spPr>
          <a:xfrm>
            <a:off x="2878256" y="4620586"/>
            <a:ext cx="1496341" cy="3389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Materialise HQ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65EB3DDA-99AC-4266-9967-6A831C3122F5}"/>
              </a:ext>
            </a:extLst>
          </p:cNvPr>
          <p:cNvSpPr txBox="1">
            <a:spLocks/>
          </p:cNvSpPr>
          <p:nvPr/>
        </p:nvSpPr>
        <p:spPr>
          <a:xfrm>
            <a:off x="6595178" y="4620586"/>
            <a:ext cx="1496341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Motion</a:t>
            </a:r>
          </a:p>
        </p:txBody>
      </p:sp>
    </p:spTree>
    <p:extLst>
      <p:ext uri="{BB962C8B-B14F-4D97-AF65-F5344CB8AC3E}">
        <p14:creationId xmlns:p14="http://schemas.microsoft.com/office/powerpoint/2010/main" val="333758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7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overview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76027C-4575-4B0A-AB28-C7FF58197A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5" t="1359" r="945"/>
          <a:stretch/>
        </p:blipFill>
        <p:spPr>
          <a:xfrm>
            <a:off x="1620981" y="1052945"/>
            <a:ext cx="5507181" cy="395252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B23E65-865F-40FA-AC03-DDA778CD1681}"/>
              </a:ext>
            </a:extLst>
          </p:cNvPr>
          <p:cNvCxnSpPr>
            <a:cxnSpLocks/>
          </p:cNvCxnSpPr>
          <p:nvPr/>
        </p:nvCxnSpPr>
        <p:spPr>
          <a:xfrm>
            <a:off x="7309640" y="1886301"/>
            <a:ext cx="0" cy="2249281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128A053A-5F1A-478E-86D1-BA4B140A606B}"/>
              </a:ext>
            </a:extLst>
          </p:cNvPr>
          <p:cNvSpPr txBox="1">
            <a:spLocks/>
          </p:cNvSpPr>
          <p:nvPr/>
        </p:nvSpPr>
        <p:spPr>
          <a:xfrm>
            <a:off x="7523019" y="2914402"/>
            <a:ext cx="1496341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General info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3C24BF-4B73-4802-8E4E-A46657D1E854}"/>
              </a:ext>
            </a:extLst>
          </p:cNvPr>
          <p:cNvCxnSpPr>
            <a:cxnSpLocks/>
          </p:cNvCxnSpPr>
          <p:nvPr/>
        </p:nvCxnSpPr>
        <p:spPr>
          <a:xfrm>
            <a:off x="7309640" y="4246418"/>
            <a:ext cx="0" cy="249382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777A4CF3-C649-4333-A643-B1A8DA1BB734}"/>
              </a:ext>
            </a:extLst>
          </p:cNvPr>
          <p:cNvSpPr txBox="1">
            <a:spLocks/>
          </p:cNvSpPr>
          <p:nvPr/>
        </p:nvSpPr>
        <p:spPr>
          <a:xfrm>
            <a:off x="7523019" y="4260792"/>
            <a:ext cx="1295398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Parts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665F3B0-D2E2-45AC-96B9-351BEB107824}"/>
              </a:ext>
            </a:extLst>
          </p:cNvPr>
          <p:cNvCxnSpPr>
            <a:cxnSpLocks/>
          </p:cNvCxnSpPr>
          <p:nvPr/>
        </p:nvCxnSpPr>
        <p:spPr>
          <a:xfrm>
            <a:off x="7309640" y="4599709"/>
            <a:ext cx="0" cy="249382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85B35FE-20E1-47A4-8613-2D76887F5614}"/>
              </a:ext>
            </a:extLst>
          </p:cNvPr>
          <p:cNvSpPr txBox="1">
            <a:spLocks/>
          </p:cNvSpPr>
          <p:nvPr/>
        </p:nvSpPr>
        <p:spPr>
          <a:xfrm>
            <a:off x="7523019" y="4599709"/>
            <a:ext cx="1295398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Statuses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4DAE23-6379-45C9-B9F6-8F400CDEEF2B}"/>
              </a:ext>
            </a:extLst>
          </p:cNvPr>
          <p:cNvSpPr/>
          <p:nvPr/>
        </p:nvSpPr>
        <p:spPr>
          <a:xfrm>
            <a:off x="7523019" y="4585854"/>
            <a:ext cx="1156854" cy="330777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79795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OMS flow</a:t>
            </a:r>
          </a:p>
        </p:txBody>
      </p:sp>
    </p:spTree>
    <p:extLst>
      <p:ext uri="{BB962C8B-B14F-4D97-AF65-F5344CB8AC3E}">
        <p14:creationId xmlns:p14="http://schemas.microsoft.com/office/powerpoint/2010/main" val="36991905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post-processing statuses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77485E-EBF2-4267-A565-7927C9147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6" y="1187032"/>
            <a:ext cx="7145868" cy="362525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EC5F75D-ACF0-415A-8757-6E9C9B09192C}"/>
              </a:ext>
            </a:extLst>
          </p:cNvPr>
          <p:cNvSpPr/>
          <p:nvPr/>
        </p:nvSpPr>
        <p:spPr>
          <a:xfrm>
            <a:off x="1904999" y="2327564"/>
            <a:ext cx="2076713" cy="24418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A56069-DB0A-40AB-8A8F-98FACF0D7CCF}"/>
              </a:ext>
            </a:extLst>
          </p:cNvPr>
          <p:cNvSpPr/>
          <p:nvPr/>
        </p:nvSpPr>
        <p:spPr>
          <a:xfrm>
            <a:off x="1904998" y="3606294"/>
            <a:ext cx="2076713" cy="24418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675668-0FF2-476E-8C32-59021FE936C7}"/>
              </a:ext>
            </a:extLst>
          </p:cNvPr>
          <p:cNvSpPr/>
          <p:nvPr/>
        </p:nvSpPr>
        <p:spPr>
          <a:xfrm>
            <a:off x="5791200" y="1239982"/>
            <a:ext cx="594276" cy="24418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128395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promotion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77485E-EBF2-4267-A565-7927C9147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6" y="1187032"/>
            <a:ext cx="7145868" cy="36252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271DCB-42B3-4D72-967C-2BD6E517E044}"/>
              </a:ext>
            </a:extLst>
          </p:cNvPr>
          <p:cNvSpPr/>
          <p:nvPr/>
        </p:nvSpPr>
        <p:spPr>
          <a:xfrm>
            <a:off x="6331527" y="1200887"/>
            <a:ext cx="1614056" cy="346364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36979488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67B9CE-5035-4864-90C6-E8256880E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7" y="1233040"/>
            <a:ext cx="7145868" cy="358785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promotion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746049-E52C-45B6-A2E3-43047987111E}"/>
              </a:ext>
            </a:extLst>
          </p:cNvPr>
          <p:cNvSpPr/>
          <p:nvPr/>
        </p:nvSpPr>
        <p:spPr>
          <a:xfrm>
            <a:off x="1904999" y="2369126"/>
            <a:ext cx="2076713" cy="24418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177A11-2B9D-42E1-855F-7C15F7DA9992}"/>
              </a:ext>
            </a:extLst>
          </p:cNvPr>
          <p:cNvSpPr/>
          <p:nvPr/>
        </p:nvSpPr>
        <p:spPr>
          <a:xfrm>
            <a:off x="1904998" y="3647856"/>
            <a:ext cx="2076713" cy="24418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380803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67B9CE-5035-4864-90C6-E8256880E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7" y="1233040"/>
            <a:ext cx="7145868" cy="358785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promotion</a:t>
            </a:r>
          </a:p>
        </p:txBody>
      </p:sp>
      <p:pic>
        <p:nvPicPr>
          <p:cNvPr id="2050" name="Picture 2" descr="Red Half Circle Arrow Png - Red Arrows In A Circle Clipart - Full Size  Clipart (#5459115) - PinClipart">
            <a:extLst>
              <a:ext uri="{FF2B5EF4-FFF2-40B4-BE49-F238E27FC236}">
                <a16:creationId xmlns:a16="http://schemas.microsoft.com/office/drawing/2014/main" id="{610DB9AA-3172-41EC-A04C-75BBCBAC1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119" y="1096872"/>
            <a:ext cx="854528" cy="69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860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post-processing finished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F7223A-F963-4948-9A27-043D9BA9C7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"/>
          <a:stretch/>
        </p:blipFill>
        <p:spPr>
          <a:xfrm>
            <a:off x="1872342" y="916380"/>
            <a:ext cx="5083341" cy="42271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425DF9-11C8-4DFE-9429-F367E2E07DD2}"/>
              </a:ext>
            </a:extLst>
          </p:cNvPr>
          <p:cNvSpPr/>
          <p:nvPr/>
        </p:nvSpPr>
        <p:spPr>
          <a:xfrm>
            <a:off x="5511800" y="3610097"/>
            <a:ext cx="576943" cy="115784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93D0E1-1F04-41DD-9F31-7B39DC5FDEF8}"/>
              </a:ext>
            </a:extLst>
          </p:cNvPr>
          <p:cNvSpPr/>
          <p:nvPr/>
        </p:nvSpPr>
        <p:spPr>
          <a:xfrm>
            <a:off x="3375655" y="4899314"/>
            <a:ext cx="2076713" cy="24418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70034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Manual workflow Streamics</a:t>
            </a:r>
            <a:br>
              <a:rPr lang="en-US" dirty="0"/>
            </a:br>
            <a:r>
              <a:rPr lang="en-US" dirty="0"/>
              <a:t>scrap</a:t>
            </a:r>
          </a:p>
        </p:txBody>
      </p:sp>
    </p:spTree>
    <p:extLst>
      <p:ext uri="{BB962C8B-B14F-4D97-AF65-F5344CB8AC3E}">
        <p14:creationId xmlns:p14="http://schemas.microsoft.com/office/powerpoint/2010/main" val="28914678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199" y="2075310"/>
            <a:ext cx="8111614" cy="2313809"/>
          </a:xfrm>
        </p:spPr>
        <p:txBody>
          <a:bodyPr>
            <a:normAutofit/>
          </a:bodyPr>
          <a:lstStyle/>
          <a:p>
            <a:pPr fontAlgn="auto"/>
            <a:r>
              <a:rPr lang="en-US" sz="1600" dirty="0">
                <a:solidFill>
                  <a:schemeClr val="tx1"/>
                </a:solidFill>
              </a:rPr>
              <a:t>Scrapping an order manually order requires the order ID.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Scrapping a part = automatically requesting a new reprint from MTLS production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No more mailing to the planners of MTLS production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355600" lvl="1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E262F3D-3137-4A80-B83F-D7486B193BE5}"/>
              </a:ext>
            </a:extLst>
          </p:cNvPr>
          <p:cNvSpPr txBox="1">
            <a:spLocks/>
          </p:cNvSpPr>
          <p:nvPr/>
        </p:nvSpPr>
        <p:spPr>
          <a:xfrm>
            <a:off x="408780" y="431425"/>
            <a:ext cx="7145867" cy="4849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nl-BE" dirty="0"/>
              <a:t>Good to know</a:t>
            </a:r>
          </a:p>
        </p:txBody>
      </p:sp>
    </p:spTree>
    <p:extLst>
      <p:ext uri="{BB962C8B-B14F-4D97-AF65-F5344CB8AC3E}">
        <p14:creationId xmlns:p14="http://schemas.microsoft.com/office/powerpoint/2010/main" val="11335822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67B9CE-5035-4864-90C6-E8256880E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7" y="1233040"/>
            <a:ext cx="7145868" cy="358785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scrapping a part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36947B8-729F-44C7-BD32-1FAA409C6E47}"/>
              </a:ext>
            </a:extLst>
          </p:cNvPr>
          <p:cNvCxnSpPr>
            <a:cxnSpLocks/>
          </p:cNvCxnSpPr>
          <p:nvPr/>
        </p:nvCxnSpPr>
        <p:spPr>
          <a:xfrm flipH="1">
            <a:off x="6841138" y="1929649"/>
            <a:ext cx="713509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750D63-F2E1-4E2D-B837-AAFEF0F63C88}"/>
              </a:ext>
            </a:extLst>
          </p:cNvPr>
          <p:cNvCxnSpPr>
            <a:cxnSpLocks/>
          </p:cNvCxnSpPr>
          <p:nvPr/>
        </p:nvCxnSpPr>
        <p:spPr>
          <a:xfrm flipH="1">
            <a:off x="6841138" y="3194697"/>
            <a:ext cx="713509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047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scrapping a part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CDF4A1-182D-444B-8169-173064FAA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11" y="1038830"/>
            <a:ext cx="5651577" cy="396612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36947B8-729F-44C7-BD32-1FAA409C6E47}"/>
              </a:ext>
            </a:extLst>
          </p:cNvPr>
          <p:cNvCxnSpPr>
            <a:cxnSpLocks/>
          </p:cNvCxnSpPr>
          <p:nvPr/>
        </p:nvCxnSpPr>
        <p:spPr>
          <a:xfrm flipV="1">
            <a:off x="1296125" y="2870541"/>
            <a:ext cx="598754" cy="343304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1354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scrapping a part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C705D6-CF2F-4FBF-B758-1F6E9C427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3" y="994229"/>
            <a:ext cx="6241133" cy="392429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CAFE06-DAD7-4ECD-8937-EB96C5133E24}"/>
              </a:ext>
            </a:extLst>
          </p:cNvPr>
          <p:cNvCxnSpPr>
            <a:cxnSpLocks/>
          </p:cNvCxnSpPr>
          <p:nvPr/>
        </p:nvCxnSpPr>
        <p:spPr>
          <a:xfrm>
            <a:off x="740229" y="4654317"/>
            <a:ext cx="711204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969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OMS order database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57C34E-8E5D-4F70-8B9D-30A5021F7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0" y="1266125"/>
            <a:ext cx="8028709" cy="344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49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C4D317-82E1-4784-A319-506B07B3A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003" y="947199"/>
            <a:ext cx="4705993" cy="419630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scrapping a part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CAFE06-DAD7-4ECD-8937-EB96C5133E24}"/>
              </a:ext>
            </a:extLst>
          </p:cNvPr>
          <p:cNvCxnSpPr>
            <a:cxnSpLocks/>
          </p:cNvCxnSpPr>
          <p:nvPr/>
        </p:nvCxnSpPr>
        <p:spPr>
          <a:xfrm>
            <a:off x="3464471" y="4231753"/>
            <a:ext cx="711204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48729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168DA1A-FCA5-4FDA-9276-5C3F9DEDB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002" y="941187"/>
            <a:ext cx="4711549" cy="419630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scrapping a part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CAFE06-DAD7-4ECD-8937-EB96C5133E24}"/>
              </a:ext>
            </a:extLst>
          </p:cNvPr>
          <p:cNvCxnSpPr>
            <a:cxnSpLocks/>
          </p:cNvCxnSpPr>
          <p:nvPr/>
        </p:nvCxnSpPr>
        <p:spPr>
          <a:xfrm>
            <a:off x="3381344" y="3684498"/>
            <a:ext cx="711204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3403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4920381-2DFB-4A06-B2C7-1BC487C21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002" y="941187"/>
            <a:ext cx="4711549" cy="419684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scrapping a part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CAFE06-DAD7-4ECD-8937-EB96C5133E24}"/>
              </a:ext>
            </a:extLst>
          </p:cNvPr>
          <p:cNvCxnSpPr>
            <a:cxnSpLocks/>
          </p:cNvCxnSpPr>
          <p:nvPr/>
        </p:nvCxnSpPr>
        <p:spPr>
          <a:xfrm>
            <a:off x="4216398" y="4986825"/>
            <a:ext cx="711204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4856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14D965-9BDF-4F3A-8108-8A449F659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70" y="1077040"/>
            <a:ext cx="7351659" cy="370277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scrapping a part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CAFE06-DAD7-4ECD-8937-EB96C5133E24}"/>
              </a:ext>
            </a:extLst>
          </p:cNvPr>
          <p:cNvCxnSpPr>
            <a:cxnSpLocks/>
          </p:cNvCxnSpPr>
          <p:nvPr/>
        </p:nvCxnSpPr>
        <p:spPr>
          <a:xfrm flipH="1">
            <a:off x="4565072" y="2874741"/>
            <a:ext cx="671946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81838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CCE6F3-E4C2-44CD-A698-9170B11CC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27" y="1473311"/>
            <a:ext cx="8212282" cy="307097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scrapping a part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A17F34-AE77-4A8B-AE01-D949437FE709}"/>
              </a:ext>
            </a:extLst>
          </p:cNvPr>
          <p:cNvSpPr/>
          <p:nvPr/>
        </p:nvSpPr>
        <p:spPr>
          <a:xfrm>
            <a:off x="6096000" y="1556980"/>
            <a:ext cx="705112" cy="24418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pic>
        <p:nvPicPr>
          <p:cNvPr id="9" name="Picture 2" descr="Red Half Circle Arrow Png - Red Arrows In A Circle Clipart - Full Size  Clipart (#5459115) - PinClipart">
            <a:extLst>
              <a:ext uri="{FF2B5EF4-FFF2-40B4-BE49-F238E27FC236}">
                <a16:creationId xmlns:a16="http://schemas.microsoft.com/office/drawing/2014/main" id="{F035203F-9254-4AB1-9760-0B2DA3355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208" y="2311226"/>
            <a:ext cx="854528" cy="69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23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7847DB8-B9F6-4838-8B8E-C78EAF6EC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207" y="916380"/>
            <a:ext cx="5093585" cy="420880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scrapping a part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A17F34-AE77-4A8B-AE01-D949437FE709}"/>
              </a:ext>
            </a:extLst>
          </p:cNvPr>
          <p:cNvSpPr/>
          <p:nvPr/>
        </p:nvSpPr>
        <p:spPr>
          <a:xfrm>
            <a:off x="3484418" y="4869872"/>
            <a:ext cx="2175164" cy="250209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E6427A-B278-4A35-9A82-B96E649EDF90}"/>
              </a:ext>
            </a:extLst>
          </p:cNvPr>
          <p:cNvSpPr/>
          <p:nvPr/>
        </p:nvSpPr>
        <p:spPr>
          <a:xfrm>
            <a:off x="6230168" y="3567546"/>
            <a:ext cx="572413" cy="111529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97250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Try-out manual process</a:t>
            </a:r>
          </a:p>
        </p:txBody>
      </p:sp>
    </p:spTree>
    <p:extLst>
      <p:ext uri="{BB962C8B-B14F-4D97-AF65-F5344CB8AC3E}">
        <p14:creationId xmlns:p14="http://schemas.microsoft.com/office/powerpoint/2010/main" val="18758897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Automated workflow Streamics</a:t>
            </a:r>
          </a:p>
        </p:txBody>
      </p:sp>
    </p:spTree>
    <p:extLst>
      <p:ext uri="{BB962C8B-B14F-4D97-AF65-F5344CB8AC3E}">
        <p14:creationId xmlns:p14="http://schemas.microsoft.com/office/powerpoint/2010/main" val="21686783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199" y="2075309"/>
            <a:ext cx="8111614" cy="2918109"/>
          </a:xfrm>
        </p:spPr>
        <p:txBody>
          <a:bodyPr>
            <a:normAutofit/>
          </a:bodyPr>
          <a:lstStyle/>
          <a:p>
            <a:pPr fontAlgn="auto"/>
            <a:r>
              <a:rPr lang="en-US" sz="1600" dirty="0">
                <a:solidFill>
                  <a:schemeClr val="tx1"/>
                </a:solidFill>
              </a:rPr>
              <a:t>The automation tool uses case IDs! Order IDs are synced in the background.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The automated flow promotes cases in both the OMS and Streamics.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The OMS promotions can be disabled if desired.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Chromedriver needs updates from time to time.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The automation tool can run in multiple instances in parallel.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If the script fails, restart it completely with the same input.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355600" lvl="1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E262F3D-3137-4A80-B83F-D7486B193BE5}"/>
              </a:ext>
            </a:extLst>
          </p:cNvPr>
          <p:cNvSpPr txBox="1">
            <a:spLocks/>
          </p:cNvSpPr>
          <p:nvPr/>
        </p:nvSpPr>
        <p:spPr>
          <a:xfrm>
            <a:off x="408780" y="431425"/>
            <a:ext cx="7145867" cy="4849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nl-BE" dirty="0"/>
              <a:t>Good to know</a:t>
            </a:r>
          </a:p>
        </p:txBody>
      </p:sp>
    </p:spTree>
    <p:extLst>
      <p:ext uri="{BB962C8B-B14F-4D97-AF65-F5344CB8AC3E}">
        <p14:creationId xmlns:p14="http://schemas.microsoft.com/office/powerpoint/2010/main" val="2043388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8BF2DB-5910-4CF8-8E04-FFA702882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2" y="1450088"/>
            <a:ext cx="7534275" cy="288607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Files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E6427A-B278-4A35-9A82-B96E649EDF90}"/>
              </a:ext>
            </a:extLst>
          </p:cNvPr>
          <p:cNvSpPr/>
          <p:nvPr/>
        </p:nvSpPr>
        <p:spPr>
          <a:xfrm>
            <a:off x="937731" y="2112818"/>
            <a:ext cx="2546687" cy="30480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238401-322F-4063-AE98-7811817E8684}"/>
              </a:ext>
            </a:extLst>
          </p:cNvPr>
          <p:cNvSpPr/>
          <p:nvPr/>
        </p:nvSpPr>
        <p:spPr>
          <a:xfrm>
            <a:off x="937730" y="3920836"/>
            <a:ext cx="2546687" cy="30480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201639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AA38E3-6A89-4EC7-8BE6-1BE630948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0" y="1285656"/>
            <a:ext cx="5957242" cy="352364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OMS order database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E734874-C19C-4B71-942D-22C65B9F78F2}"/>
              </a:ext>
            </a:extLst>
          </p:cNvPr>
          <p:cNvCxnSpPr>
            <a:cxnSpLocks/>
          </p:cNvCxnSpPr>
          <p:nvPr/>
        </p:nvCxnSpPr>
        <p:spPr>
          <a:xfrm>
            <a:off x="6686538" y="2927441"/>
            <a:ext cx="0" cy="1170709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5D070CDC-352F-41D0-B1D5-2CBB2B4FDA7F}"/>
              </a:ext>
            </a:extLst>
          </p:cNvPr>
          <p:cNvSpPr txBox="1">
            <a:spLocks/>
          </p:cNvSpPr>
          <p:nvPr/>
        </p:nvSpPr>
        <p:spPr>
          <a:xfrm>
            <a:off x="6906948" y="3334620"/>
            <a:ext cx="1496341" cy="4592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Materialise HQ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3A8F8C-34F6-4BDF-B115-465CAB636C28}"/>
              </a:ext>
            </a:extLst>
          </p:cNvPr>
          <p:cNvCxnSpPr>
            <a:cxnSpLocks/>
          </p:cNvCxnSpPr>
          <p:nvPr/>
        </p:nvCxnSpPr>
        <p:spPr>
          <a:xfrm>
            <a:off x="6682214" y="4177145"/>
            <a:ext cx="0" cy="380293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E7C5C07-8D1C-4B9B-B484-6F34BD5C5C7A}"/>
              </a:ext>
            </a:extLst>
          </p:cNvPr>
          <p:cNvSpPr txBox="1">
            <a:spLocks/>
          </p:cNvSpPr>
          <p:nvPr/>
        </p:nvSpPr>
        <p:spPr>
          <a:xfrm>
            <a:off x="6906948" y="4231298"/>
            <a:ext cx="1295398" cy="459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Motion</a:t>
            </a:r>
          </a:p>
        </p:txBody>
      </p:sp>
    </p:spTree>
    <p:extLst>
      <p:ext uri="{BB962C8B-B14F-4D97-AF65-F5344CB8AC3E}">
        <p14:creationId xmlns:p14="http://schemas.microsoft.com/office/powerpoint/2010/main" val="1463783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13EED0-E2D3-4A0E-B21B-1CB7177E34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61" t="1522" r="751" b="1546"/>
          <a:stretch/>
        </p:blipFill>
        <p:spPr>
          <a:xfrm>
            <a:off x="4234428" y="1528319"/>
            <a:ext cx="4705928" cy="2565216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6D149DE-752C-46F7-91C4-C2793BD89297}"/>
              </a:ext>
            </a:extLst>
          </p:cNvPr>
          <p:cNvSpPr txBox="1">
            <a:spLocks/>
          </p:cNvSpPr>
          <p:nvPr/>
        </p:nvSpPr>
        <p:spPr>
          <a:xfrm>
            <a:off x="1391643" y="4497468"/>
            <a:ext cx="1496341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Input interface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51A0780-4F62-4E3D-81DA-E61464AF993A}"/>
              </a:ext>
            </a:extLst>
          </p:cNvPr>
          <p:cNvSpPr txBox="1">
            <a:spLocks/>
          </p:cNvSpPr>
          <p:nvPr/>
        </p:nvSpPr>
        <p:spPr>
          <a:xfrm>
            <a:off x="5721484" y="4497468"/>
            <a:ext cx="1731816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Output terminal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FE03E9-CA52-4798-9992-49906774AE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3" t="507" b="386"/>
          <a:stretch/>
        </p:blipFill>
        <p:spPr>
          <a:xfrm>
            <a:off x="203644" y="1528319"/>
            <a:ext cx="3872340" cy="256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841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Interface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5DD7CD-C996-4724-A154-26B94636BF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" t="507" b="386"/>
          <a:stretch/>
        </p:blipFill>
        <p:spPr>
          <a:xfrm>
            <a:off x="1550670" y="992504"/>
            <a:ext cx="6076473" cy="4019551"/>
          </a:xfrm>
          <a:prstGeom prst="rect">
            <a:avLst/>
          </a:prstGeom>
        </p:spPr>
      </p:pic>
      <p:pic>
        <p:nvPicPr>
          <p:cNvPr id="1026" name="Picture 2" descr="CombiCraft Algemeen verbodsteken bordje ISO 7010 P001 Aluminium Ø75mm met tape">
            <a:extLst>
              <a:ext uri="{FF2B5EF4-FFF2-40B4-BE49-F238E27FC236}">
                <a16:creationId xmlns:a16="http://schemas.microsoft.com/office/drawing/2014/main" id="{235A7554-A910-4CCC-8C29-F5D9B529BE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4" b="5869"/>
          <a:stretch/>
        </p:blipFill>
        <p:spPr bwMode="auto">
          <a:xfrm>
            <a:off x="5067014" y="1614055"/>
            <a:ext cx="1159972" cy="1018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46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Interface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52AA80-8D52-4836-8244-54278F013E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" b="899"/>
          <a:stretch/>
        </p:blipFill>
        <p:spPr>
          <a:xfrm>
            <a:off x="1550670" y="992505"/>
            <a:ext cx="6076473" cy="402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6997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Chromedriver version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68A53-8CBB-4503-8971-E73D4FFBF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1343"/>
            <a:ext cx="9144000" cy="25129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3B70E5-308C-42AB-8FDE-B14DAF6A4B83}"/>
              </a:ext>
            </a:extLst>
          </p:cNvPr>
          <p:cNvSpPr/>
          <p:nvPr/>
        </p:nvSpPr>
        <p:spPr>
          <a:xfrm>
            <a:off x="1788520" y="2407019"/>
            <a:ext cx="7164649" cy="101204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64D2E40-0277-4130-848E-6C26DDF7367A}"/>
              </a:ext>
            </a:extLst>
          </p:cNvPr>
          <p:cNvSpPr txBox="1">
            <a:spLocks/>
          </p:cNvSpPr>
          <p:nvPr/>
        </p:nvSpPr>
        <p:spPr>
          <a:xfrm>
            <a:off x="408781" y="4213704"/>
            <a:ext cx="5677067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  <a:hlinkClick r:id="rId3"/>
              </a:rPr>
              <a:t>https://sites.google.com/chromium.org/driver/downloads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2D9F55AB-9088-4B02-A44C-21D0558A97CF}"/>
              </a:ext>
            </a:extLst>
          </p:cNvPr>
          <p:cNvSpPr txBox="1">
            <a:spLocks/>
          </p:cNvSpPr>
          <p:nvPr/>
        </p:nvSpPr>
        <p:spPr>
          <a:xfrm>
            <a:off x="408780" y="3887719"/>
            <a:ext cx="5677068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Place the updated Chromedriver in the folder ‘drivers’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6D99A8-C6B2-4F8C-A274-94803C7230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1001"/>
          <a:stretch/>
        </p:blipFill>
        <p:spPr>
          <a:xfrm>
            <a:off x="6435972" y="3520759"/>
            <a:ext cx="1652090" cy="162274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A66E95E-86EB-4DDB-8FC7-7807E719C824}"/>
              </a:ext>
            </a:extLst>
          </p:cNvPr>
          <p:cNvSpPr/>
          <p:nvPr/>
        </p:nvSpPr>
        <p:spPr>
          <a:xfrm>
            <a:off x="6484749" y="4042325"/>
            <a:ext cx="1431915" cy="171379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357496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Chromedriver version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0AE45E-753C-49D4-AEF7-BF9113001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0" y="1104900"/>
            <a:ext cx="5570601" cy="18690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C28041-6B2C-4C1B-86AA-C30DE76EA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947" y="3024464"/>
            <a:ext cx="5665053" cy="211903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1F03874-0EA7-4EF2-A0CC-B07480662836}"/>
              </a:ext>
            </a:extLst>
          </p:cNvPr>
          <p:cNvSpPr/>
          <p:nvPr/>
        </p:nvSpPr>
        <p:spPr>
          <a:xfrm>
            <a:off x="3848431" y="4574969"/>
            <a:ext cx="1447138" cy="195814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59579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Chromedriver version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EF69E2-8576-4DF1-B662-C415A821C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56521"/>
            <a:ext cx="74676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504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Run in parallel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A04BA5-CF7A-4318-8A3B-DAC5266E7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238" y="1229650"/>
            <a:ext cx="4218709" cy="22042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764343-3113-4B85-9BB8-BAE3B3B24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53" y="996815"/>
            <a:ext cx="4218709" cy="22042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471C12-3CF1-43DF-AAB9-44E7D0285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47" y="2811723"/>
            <a:ext cx="4218709" cy="22042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56A46D-8F39-4D54-93E5-07C2CA33B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980" y="2578888"/>
            <a:ext cx="4218709" cy="220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920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Run in parallel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A3F7AF0A-B4F7-4832-9F08-A3854430022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6193" y="1465709"/>
            <a:ext cx="8111614" cy="2918109"/>
          </a:xfrm>
        </p:spPr>
        <p:txBody>
          <a:bodyPr>
            <a:normAutofit/>
          </a:bodyPr>
          <a:lstStyle/>
          <a:p>
            <a:pPr marL="0" indent="0" fontAlgn="auto">
              <a:buNone/>
            </a:pPr>
            <a:r>
              <a:rPr lang="en-US" sz="1600" dirty="0">
                <a:solidFill>
                  <a:schemeClr val="tx1"/>
                </a:solidFill>
              </a:rPr>
              <a:t>Best practices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Divide the amount of cases (e.g. 100) by a self defined number X (e.g. 5)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This will create X (e.g. 5) subsets of Y (e.g. 20) amount of cases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Start up </a:t>
            </a:r>
            <a:r>
              <a:rPr lang="en-US" sz="1600">
                <a:solidFill>
                  <a:schemeClr val="tx1"/>
                </a:solidFill>
              </a:rPr>
              <a:t>X (e.g. 5</a:t>
            </a:r>
            <a:r>
              <a:rPr lang="en-US" sz="1600" dirty="0">
                <a:solidFill>
                  <a:schemeClr val="tx1"/>
                </a:solidFill>
              </a:rPr>
              <a:t>) parallel promotion tools with Y (e.g. 20) amount of cases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Never run a case in multiple promotion tools (small risk for failure)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355600" lvl="1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0801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Terminal summary: verify outcome !!!!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F44182-756E-41EB-8F2F-8C2A2D7ED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932" y="1103409"/>
            <a:ext cx="6060136" cy="40400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2177D2-0A7F-411D-93F9-EF91D2977C57}"/>
              </a:ext>
            </a:extLst>
          </p:cNvPr>
          <p:cNvSpPr/>
          <p:nvPr/>
        </p:nvSpPr>
        <p:spPr>
          <a:xfrm>
            <a:off x="3077155" y="1566407"/>
            <a:ext cx="2687542" cy="1622067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302131-42F7-4998-9E59-A26081A652A9}"/>
              </a:ext>
            </a:extLst>
          </p:cNvPr>
          <p:cNvSpPr/>
          <p:nvPr/>
        </p:nvSpPr>
        <p:spPr>
          <a:xfrm>
            <a:off x="3077155" y="3651472"/>
            <a:ext cx="2687542" cy="1492028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241373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E11427-6CEF-4175-9AE2-A76751F847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46"/>
          <a:stretch/>
        </p:blipFill>
        <p:spPr>
          <a:xfrm>
            <a:off x="1776992" y="1021245"/>
            <a:ext cx="5590016" cy="415367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Terminal summary: verify outcome !!!!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462B0E-F3E8-4A18-B866-2374D33291C3}"/>
              </a:ext>
            </a:extLst>
          </p:cNvPr>
          <p:cNvSpPr/>
          <p:nvPr/>
        </p:nvSpPr>
        <p:spPr>
          <a:xfrm>
            <a:off x="3172569" y="3538330"/>
            <a:ext cx="2679591" cy="160517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327723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OMS order database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02E65A-8EAA-44C4-8883-74D3B2CBB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84" y="1102308"/>
            <a:ext cx="5489941" cy="379181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E734874-C19C-4B71-942D-22C65B9F78F2}"/>
              </a:ext>
            </a:extLst>
          </p:cNvPr>
          <p:cNvCxnSpPr>
            <a:cxnSpLocks/>
          </p:cNvCxnSpPr>
          <p:nvPr/>
        </p:nvCxnSpPr>
        <p:spPr>
          <a:xfrm>
            <a:off x="6204232" y="3382592"/>
            <a:ext cx="0" cy="497046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5D070CDC-352F-41D0-B1D5-2CBB2B4FDA7F}"/>
              </a:ext>
            </a:extLst>
          </p:cNvPr>
          <p:cNvSpPr txBox="1">
            <a:spLocks/>
          </p:cNvSpPr>
          <p:nvPr/>
        </p:nvSpPr>
        <p:spPr>
          <a:xfrm>
            <a:off x="6449239" y="3461656"/>
            <a:ext cx="1496341" cy="3389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Materialise HQ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3A8F8C-34F6-4BDF-B115-465CAB636C28}"/>
              </a:ext>
            </a:extLst>
          </p:cNvPr>
          <p:cNvCxnSpPr>
            <a:cxnSpLocks/>
          </p:cNvCxnSpPr>
          <p:nvPr/>
        </p:nvCxnSpPr>
        <p:spPr>
          <a:xfrm>
            <a:off x="6204232" y="3955475"/>
            <a:ext cx="0" cy="772939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E7C5C07-8D1C-4B9B-B484-6F34BD5C5C7A}"/>
              </a:ext>
            </a:extLst>
          </p:cNvPr>
          <p:cNvSpPr txBox="1">
            <a:spLocks/>
          </p:cNvSpPr>
          <p:nvPr/>
        </p:nvSpPr>
        <p:spPr>
          <a:xfrm>
            <a:off x="6449240" y="4257477"/>
            <a:ext cx="1295398" cy="459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Motion</a:t>
            </a:r>
          </a:p>
        </p:txBody>
      </p:sp>
    </p:spTree>
    <p:extLst>
      <p:ext uri="{BB962C8B-B14F-4D97-AF65-F5344CB8AC3E}">
        <p14:creationId xmlns:p14="http://schemas.microsoft.com/office/powerpoint/2010/main" val="41551651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35AF18-F59D-4FCB-A30B-19DF9CCF5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"/>
          <a:stretch/>
        </p:blipFill>
        <p:spPr>
          <a:xfrm>
            <a:off x="2190754" y="977198"/>
            <a:ext cx="4643220" cy="416630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Terminal summary: verify outcome !!!!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462B0E-F3E8-4A18-B866-2374D33291C3}"/>
              </a:ext>
            </a:extLst>
          </p:cNvPr>
          <p:cNvSpPr/>
          <p:nvPr/>
        </p:nvSpPr>
        <p:spPr>
          <a:xfrm>
            <a:off x="3357053" y="3762920"/>
            <a:ext cx="2827179" cy="138058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53582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452403-DF39-4076-9EB9-94BDF7EFF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873" y="1768186"/>
            <a:ext cx="4324870" cy="337531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Failure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A0F481-2CAE-4C0D-BB30-4DD039BE5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022"/>
            <a:ext cx="8162925" cy="1581150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5B162652-29BD-4E38-955B-C2ACE9311239}"/>
              </a:ext>
            </a:extLst>
          </p:cNvPr>
          <p:cNvSpPr txBox="1">
            <a:spLocks/>
          </p:cNvSpPr>
          <p:nvPr/>
        </p:nvSpPr>
        <p:spPr>
          <a:xfrm>
            <a:off x="735057" y="3895650"/>
            <a:ext cx="4850131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FF0000"/>
                </a:solidFill>
              </a:rPr>
              <a:t>Add pathway and object example</a:t>
            </a:r>
          </a:p>
        </p:txBody>
      </p:sp>
    </p:spTree>
    <p:extLst>
      <p:ext uri="{BB962C8B-B14F-4D97-AF65-F5344CB8AC3E}">
        <p14:creationId xmlns:p14="http://schemas.microsoft.com/office/powerpoint/2010/main" val="39196428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Try-out automated process</a:t>
            </a:r>
          </a:p>
        </p:txBody>
      </p:sp>
    </p:spTree>
    <p:extLst>
      <p:ext uri="{BB962C8B-B14F-4D97-AF65-F5344CB8AC3E}">
        <p14:creationId xmlns:p14="http://schemas.microsoft.com/office/powerpoint/2010/main" val="10209267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33915684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Other system?</a:t>
            </a:r>
          </a:p>
        </p:txBody>
      </p:sp>
    </p:spTree>
    <p:extLst>
      <p:ext uri="{BB962C8B-B14F-4D97-AF65-F5344CB8AC3E}">
        <p14:creationId xmlns:p14="http://schemas.microsoft.com/office/powerpoint/2010/main" val="12719914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b="1" dirty="0"/>
              <a:t>Questions?</a:t>
            </a:r>
          </a:p>
        </p:txBody>
      </p:sp>
      <p:pic>
        <p:nvPicPr>
          <p:cNvPr id="20" name="Picture Placeholder 19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1" r="216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34269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199" y="2075310"/>
            <a:ext cx="8111614" cy="2313809"/>
          </a:xfrm>
        </p:spPr>
        <p:txBody>
          <a:bodyPr>
            <a:normAutofit/>
          </a:bodyPr>
          <a:lstStyle/>
          <a:p>
            <a:pPr fontAlgn="auto"/>
            <a:r>
              <a:rPr lang="en-US" sz="1600" dirty="0">
                <a:solidFill>
                  <a:schemeClr val="tx1"/>
                </a:solidFill>
              </a:rPr>
              <a:t>Limited traceability on production steps of Materialise HQ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Click </a:t>
            </a:r>
            <a:r>
              <a:rPr lang="en-US" sz="1600" dirty="0" err="1">
                <a:solidFill>
                  <a:schemeClr val="tx1"/>
                </a:solidFill>
              </a:rPr>
              <a:t>click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click</a:t>
            </a:r>
            <a:r>
              <a:rPr lang="en-US" sz="1600" dirty="0">
                <a:solidFill>
                  <a:schemeClr val="tx1"/>
                </a:solidFill>
              </a:rPr>
              <a:t>..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355600" lvl="1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E262F3D-3137-4A80-B83F-D7486B193BE5}"/>
              </a:ext>
            </a:extLst>
          </p:cNvPr>
          <p:cNvSpPr txBox="1">
            <a:spLocks/>
          </p:cNvSpPr>
          <p:nvPr/>
        </p:nvSpPr>
        <p:spPr>
          <a:xfrm>
            <a:off x="408780" y="431425"/>
            <a:ext cx="7145867" cy="4849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nl-BE" dirty="0"/>
              <a:t>Bottlenecks</a:t>
            </a:r>
          </a:p>
        </p:txBody>
      </p:sp>
    </p:spTree>
    <p:extLst>
      <p:ext uri="{BB962C8B-B14F-4D97-AF65-F5344CB8AC3E}">
        <p14:creationId xmlns:p14="http://schemas.microsoft.com/office/powerpoint/2010/main" val="3410791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215929-6E88-4BC5-A145-4F89DEA8F9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0" t="1256" r="1880" b="1172"/>
          <a:stretch/>
        </p:blipFill>
        <p:spPr>
          <a:xfrm>
            <a:off x="408780" y="1213802"/>
            <a:ext cx="2589553" cy="3498273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1C93C3C6-7104-497E-B6B7-0B22A7164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Python automation tool</a:t>
            </a:r>
          </a:p>
        </p:txBody>
      </p:sp>
      <p:pic>
        <p:nvPicPr>
          <p:cNvPr id="11" name="Afbeelding 12">
            <a:extLst>
              <a:ext uri="{FF2B5EF4-FFF2-40B4-BE49-F238E27FC236}">
                <a16:creationId xmlns:a16="http://schemas.microsoft.com/office/drawing/2014/main" id="{6724A1A8-220C-4CC9-B7D4-D479179131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93"/>
          <a:stretch/>
        </p:blipFill>
        <p:spPr>
          <a:xfrm>
            <a:off x="3269672" y="1522167"/>
            <a:ext cx="5608955" cy="288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43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Streamics</a:t>
            </a:r>
          </a:p>
        </p:txBody>
      </p:sp>
    </p:spTree>
    <p:extLst>
      <p:ext uri="{BB962C8B-B14F-4D97-AF65-F5344CB8AC3E}">
        <p14:creationId xmlns:p14="http://schemas.microsoft.com/office/powerpoint/2010/main" val="3441542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Materialise">
      <a:dk1>
        <a:sysClr val="windowText" lastClr="000000"/>
      </a:dk1>
      <a:lt1>
        <a:sysClr val="window" lastClr="FFFFFF"/>
      </a:lt1>
      <a:dk2>
        <a:srgbClr val="FFFFFF"/>
      </a:dk2>
      <a:lt2>
        <a:srgbClr val="939598"/>
      </a:lt2>
      <a:accent1>
        <a:srgbClr val="0058A5"/>
      </a:accent1>
      <a:accent2>
        <a:srgbClr val="0D0D16"/>
      </a:accent2>
      <a:accent3>
        <a:srgbClr val="F0B322"/>
      </a:accent3>
      <a:accent4>
        <a:srgbClr val="3379B9"/>
      </a:accent4>
      <a:accent5>
        <a:srgbClr val="3D3D48"/>
      </a:accent5>
      <a:accent6>
        <a:srgbClr val="6696CA"/>
      </a:accent6>
      <a:hlink>
        <a:srgbClr val="6E6E77"/>
      </a:hlink>
      <a:folHlink>
        <a:srgbClr val="006FE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 sz="1400"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100" b="1" i="0" kern="1200" dirty="0" smtClean="0">
            <a:solidFill>
              <a:schemeClr val="tx1"/>
            </a:solidFill>
            <a:effectLst/>
            <a:latin typeface="Arial" panose="020B0604020202020204" pitchFamily="34" charset="0"/>
            <a:ea typeface="+mn-ea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rporate_presentation_slide_deck.pptx" id="{8F2B732A-898B-4B40-A8FD-984F5D45A690}" vid="{1B777AFE-73B4-4562-B7D5-8B33F1C51D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Materialise">
    <a:dk1>
      <a:sysClr val="windowText" lastClr="000000"/>
    </a:dk1>
    <a:lt1>
      <a:sysClr val="window" lastClr="FFFFFF"/>
    </a:lt1>
    <a:dk2>
      <a:srgbClr val="FFFFFF"/>
    </a:dk2>
    <a:lt2>
      <a:srgbClr val="939598"/>
    </a:lt2>
    <a:accent1>
      <a:srgbClr val="0058A5"/>
    </a:accent1>
    <a:accent2>
      <a:srgbClr val="0D0D16"/>
    </a:accent2>
    <a:accent3>
      <a:srgbClr val="F0B322"/>
    </a:accent3>
    <a:accent4>
      <a:srgbClr val="3379B9"/>
    </a:accent4>
    <a:accent5>
      <a:srgbClr val="3D3D48"/>
    </a:accent5>
    <a:accent6>
      <a:srgbClr val="6696CA"/>
    </a:accent6>
    <a:hlink>
      <a:srgbClr val="6E6E77"/>
    </a:hlink>
    <a:folHlink>
      <a:srgbClr val="006FEB"/>
    </a:folHlink>
  </a:clrScheme>
</a:themeOverride>
</file>

<file path=ppt/theme/themeOverride2.xml><?xml version="1.0" encoding="utf-8"?>
<a:themeOverride xmlns:a="http://schemas.openxmlformats.org/drawingml/2006/main">
  <a:clrScheme name="Materialise">
    <a:dk1>
      <a:sysClr val="windowText" lastClr="000000"/>
    </a:dk1>
    <a:lt1>
      <a:sysClr val="window" lastClr="FFFFFF"/>
    </a:lt1>
    <a:dk2>
      <a:srgbClr val="FFFFFF"/>
    </a:dk2>
    <a:lt2>
      <a:srgbClr val="939598"/>
    </a:lt2>
    <a:accent1>
      <a:srgbClr val="0058A5"/>
    </a:accent1>
    <a:accent2>
      <a:srgbClr val="0D0D16"/>
    </a:accent2>
    <a:accent3>
      <a:srgbClr val="F0B322"/>
    </a:accent3>
    <a:accent4>
      <a:srgbClr val="3379B9"/>
    </a:accent4>
    <a:accent5>
      <a:srgbClr val="3D3D48"/>
    </a:accent5>
    <a:accent6>
      <a:srgbClr val="6696CA"/>
    </a:accent6>
    <a:hlink>
      <a:srgbClr val="6E6E77"/>
    </a:hlink>
    <a:folHlink>
      <a:srgbClr val="006FE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corporate_presentation_slide_deck</Template>
  <TotalTime>13570</TotalTime>
  <Words>722</Words>
  <Application>Microsoft Office PowerPoint</Application>
  <PresentationFormat>On-screen Show (16:9)</PresentationFormat>
  <Paragraphs>153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Arial</vt:lpstr>
      <vt:lpstr>Arial Hebrew</vt:lpstr>
      <vt:lpstr>Calibri</vt:lpstr>
      <vt:lpstr>Lucida Grande</vt:lpstr>
      <vt:lpstr>Open Sans</vt:lpstr>
      <vt:lpstr>Raleway Light</vt:lpstr>
      <vt:lpstr>Office-thema</vt:lpstr>
      <vt:lpstr>Python promotion tool</vt:lpstr>
      <vt:lpstr>Content</vt:lpstr>
      <vt:lpstr>OMS flow</vt:lpstr>
      <vt:lpstr>OMS order database</vt:lpstr>
      <vt:lpstr>OMS order database</vt:lpstr>
      <vt:lpstr>OMS order database</vt:lpstr>
      <vt:lpstr>PowerPoint Presentation</vt:lpstr>
      <vt:lpstr>Python automation tool</vt:lpstr>
      <vt:lpstr>Streamics</vt:lpstr>
      <vt:lpstr>Manufacturing and post-processing software</vt:lpstr>
      <vt:lpstr>Manufacturing and post-processing software</vt:lpstr>
      <vt:lpstr>Manufacturing and post-processing software</vt:lpstr>
      <vt:lpstr>PowerPoint Presentation</vt:lpstr>
      <vt:lpstr>Order ID versus Case ID</vt:lpstr>
      <vt:lpstr>Order ID &lt;&gt; Case ID</vt:lpstr>
      <vt:lpstr>Order ID &lt;&gt; Case ID</vt:lpstr>
      <vt:lpstr>Login Streamics</vt:lpstr>
      <vt:lpstr>Login desktop application</vt:lpstr>
      <vt:lpstr>Login desktop application</vt:lpstr>
      <vt:lpstr>Login desktop application</vt:lpstr>
      <vt:lpstr>Login Streamics post-processing</vt:lpstr>
      <vt:lpstr>Login web application: post-processing</vt:lpstr>
      <vt:lpstr>Manual workflow Streamics promotion</vt:lpstr>
      <vt:lpstr>PowerPoint Presentation</vt:lpstr>
      <vt:lpstr>Statuses</vt:lpstr>
      <vt:lpstr>Web application: start screen</vt:lpstr>
      <vt:lpstr>Order page: overview</vt:lpstr>
      <vt:lpstr>Order page: parts in production</vt:lpstr>
      <vt:lpstr>Order page: overview</vt:lpstr>
      <vt:lpstr>Order page: post-processing statuses</vt:lpstr>
      <vt:lpstr>Order page: promotion</vt:lpstr>
      <vt:lpstr>Order page: promotion</vt:lpstr>
      <vt:lpstr>Order page: promotion</vt:lpstr>
      <vt:lpstr>Order page: post-processing finished</vt:lpstr>
      <vt:lpstr>Manual workflow Streamics scrap</vt:lpstr>
      <vt:lpstr>PowerPoint Presentation</vt:lpstr>
      <vt:lpstr>Order page: scrapping a part</vt:lpstr>
      <vt:lpstr>Order page: scrapping a part</vt:lpstr>
      <vt:lpstr>Order page: scrapping a part</vt:lpstr>
      <vt:lpstr>Order page: scrapping a part</vt:lpstr>
      <vt:lpstr>Order page: scrapping a part</vt:lpstr>
      <vt:lpstr>Order page: scrapping a part</vt:lpstr>
      <vt:lpstr>Order page: scrapping a part</vt:lpstr>
      <vt:lpstr>Order page: scrapping a part</vt:lpstr>
      <vt:lpstr>Order page: scrapping a part</vt:lpstr>
      <vt:lpstr>Try-out manual process</vt:lpstr>
      <vt:lpstr>Automated workflow Streamics</vt:lpstr>
      <vt:lpstr>PowerPoint Presentation</vt:lpstr>
      <vt:lpstr>Files</vt:lpstr>
      <vt:lpstr>Interface</vt:lpstr>
      <vt:lpstr>Interface</vt:lpstr>
      <vt:lpstr>Interface</vt:lpstr>
      <vt:lpstr>Chromedriver version</vt:lpstr>
      <vt:lpstr>Chromedriver version</vt:lpstr>
      <vt:lpstr>Chromedriver version</vt:lpstr>
      <vt:lpstr>Run in parallel</vt:lpstr>
      <vt:lpstr>Run in parallel</vt:lpstr>
      <vt:lpstr>Terminal summary: verify outcome !!!!</vt:lpstr>
      <vt:lpstr>Terminal summary: verify outcome !!!!</vt:lpstr>
      <vt:lpstr>Terminal summary: verify outcome !!!!</vt:lpstr>
      <vt:lpstr>Failure</vt:lpstr>
      <vt:lpstr>Try-out automated process</vt:lpstr>
      <vt:lpstr>Future</vt:lpstr>
      <vt:lpstr>Other system?</vt:lpstr>
      <vt:lpstr>Questions?</vt:lpstr>
    </vt:vector>
  </TitlesOfParts>
  <Company>Materialise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Bram Smits</dc:creator>
  <cp:lastModifiedBy>Lode Bosmans</cp:lastModifiedBy>
  <cp:revision>108</cp:revision>
  <dcterms:created xsi:type="dcterms:W3CDTF">2019-10-30T13:31:53Z</dcterms:created>
  <dcterms:modified xsi:type="dcterms:W3CDTF">2022-04-07T14:03:31Z</dcterms:modified>
</cp:coreProperties>
</file>